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6858000" cy="9144000"/>
  <p:embeddedFontLst>
    <p:embeddedFont>
      <p:font typeface="League Spartan" panose="020B0604020202020204" charset="0"/>
      <p:regular r:id="rId49"/>
    </p:embeddedFont>
    <p:embeddedFont>
      <p:font typeface="Canva Sans Bold" panose="020B0604020202020204" charset="0"/>
      <p:regular r:id="rId50"/>
    </p:embeddedFont>
    <p:embeddedFont>
      <p:font typeface="Mali" panose="020B0604020202020204" charset="-34"/>
      <p:regular r:id="rId51"/>
    </p:embeddedFont>
    <p:embeddedFont>
      <p:font typeface="Be Vietnam" panose="020B0604020202020204" charset="0"/>
      <p:regular r:id="rId52"/>
    </p:embeddedFont>
    <p:embeddedFont>
      <p:font typeface="BP Imperial" panose="020B0604020202020204" charset="0"/>
      <p:regular r:id="rId53"/>
    </p:embeddedFont>
    <p:embeddedFont>
      <p:font typeface="Biski Semi-Bold" panose="020B0604020202020204" charset="-34"/>
      <p:regular r:id="rId54"/>
    </p:embeddedFont>
    <p:embeddedFont>
      <p:font typeface="Hertical Smooth" panose="020B0604020202020204" charset="0"/>
      <p:regular r:id="rId55"/>
    </p:embeddedFont>
    <p:embeddedFont>
      <p:font typeface="Open Sans" panose="020B0604020202020204" charset="0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Biski Bold" panose="020B0604020202020204" charset="-34"/>
      <p:regular r:id="rId61"/>
    </p:embeddedFont>
    <p:embeddedFont>
      <p:font typeface="Open Sans Bold" panose="020B0604020202020204" charset="0"/>
      <p:regular r:id="rId62"/>
    </p:embeddedFont>
    <p:embeddedFont>
      <p:font typeface="Mali Bold" panose="020B0604020202020204" charset="-34"/>
      <p:regular r:id="rId63"/>
    </p:embeddedFont>
    <p:embeddedFont>
      <p:font typeface="Open Sans Extra Bold" panose="020B0604020202020204" charset="0"/>
      <p:regular r:id="rId64"/>
    </p:embeddedFont>
    <p:embeddedFont>
      <p:font typeface="Quicksand Medium" panose="020B0604020202020204" charset="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4.svg"/><Relationship Id="rId5" Type="http://schemas.openxmlformats.org/officeDocument/2006/relationships/image" Target="../media/image13.png"/><Relationship Id="rId10" Type="http://schemas.openxmlformats.org/officeDocument/2006/relationships/image" Target="../media/image14.png"/><Relationship Id="rId4" Type="http://schemas.openxmlformats.org/officeDocument/2006/relationships/image" Target="../media/image20.sv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5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5.png"/><Relationship Id="rId10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slide" Target="slide5.xml"/><Relationship Id="rId12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slide" Target="slide42.xml"/><Relationship Id="rId4" Type="http://schemas.openxmlformats.org/officeDocument/2006/relationships/slide" Target="slide14.xml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4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5.png"/><Relationship Id="rId10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4.sv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5.png"/><Relationship Id="rId10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14.png"/><Relationship Id="rId4" Type="http://schemas.openxmlformats.org/officeDocument/2006/relationships/image" Target="../media/image2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5.png"/><Relationship Id="rId10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14.png"/><Relationship Id="rId4" Type="http://schemas.openxmlformats.org/officeDocument/2006/relationships/image" Target="../media/image2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5.png"/><Relationship Id="rId10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14.png"/><Relationship Id="rId4" Type="http://schemas.openxmlformats.org/officeDocument/2006/relationships/image" Target="../media/image2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14.png"/><Relationship Id="rId4" Type="http://schemas.openxmlformats.org/officeDocument/2006/relationships/image" Target="../media/image6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3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150925" cy="2806293"/>
          </a:xfrm>
          <a:custGeom>
            <a:avLst/>
            <a:gdLst/>
            <a:ahLst/>
            <a:cxnLst/>
            <a:rect l="l" t="t" r="r" b="b"/>
            <a:pathLst>
              <a:path w="3150925" h="2806293">
                <a:moveTo>
                  <a:pt x="0" y="0"/>
                </a:moveTo>
                <a:lnTo>
                  <a:pt x="3150925" y="0"/>
                </a:lnTo>
                <a:lnTo>
                  <a:pt x="3150925" y="2806293"/>
                </a:lnTo>
                <a:lnTo>
                  <a:pt x="0" y="280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7337" y="43608"/>
            <a:ext cx="14950663" cy="196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</a:pPr>
            <a:r>
              <a:rPr lang="en-US" sz="4287">
                <a:solidFill>
                  <a:srgbClr val="000000"/>
                </a:solidFill>
                <a:latin typeface="Quicksand Medium"/>
              </a:rPr>
              <a:t>Ton Duc Thang University </a:t>
            </a:r>
          </a:p>
          <a:p>
            <a:pPr algn="ctr">
              <a:lnSpc>
                <a:spcPts val="5144"/>
              </a:lnSpc>
            </a:pPr>
            <a:r>
              <a:rPr lang="en-US" sz="4287">
                <a:solidFill>
                  <a:srgbClr val="000000"/>
                </a:solidFill>
                <a:latin typeface="Quicksand Medium"/>
              </a:rPr>
              <a:t>Faculty of Electrical and Electronics Engineering </a:t>
            </a:r>
          </a:p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287">
                <a:solidFill>
                  <a:srgbClr val="000000"/>
                </a:solidFill>
                <a:latin typeface="Quicksand Medium"/>
              </a:rPr>
              <a:t>Dept. of Electronics and Telecommunications Engineering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5695" y="7936071"/>
            <a:ext cx="15796610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spc="546">
                <a:solidFill>
                  <a:srgbClr val="000000"/>
                </a:solidFill>
                <a:latin typeface="League Spartan"/>
              </a:rPr>
              <a:t>TOPIC: </a:t>
            </a:r>
            <a:r>
              <a:rPr lang="en-US" sz="3000" spc="546">
                <a:solidFill>
                  <a:srgbClr val="DC3C4D"/>
                </a:solidFill>
                <a:latin typeface="League Spartan"/>
              </a:rPr>
              <a:t>NOMA.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11836" y="9334500"/>
            <a:ext cx="10570964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HO CHI MINH CITY, YEAR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52752" y="8677910"/>
            <a:ext cx="87824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B66A9"/>
                </a:solidFill>
                <a:latin typeface="Canva Sans Bold"/>
              </a:rPr>
              <a:t>Lecturer: Tran Trung Duy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43185" y="2526030"/>
            <a:ext cx="1300163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79"/>
              </a:lnSpc>
            </a:pPr>
            <a:r>
              <a:rPr lang="en-US" sz="12000" spc="600">
                <a:solidFill>
                  <a:srgbClr val="79FFA0"/>
                </a:solidFill>
                <a:latin typeface="BP Imperial"/>
              </a:rPr>
              <a:t>WIRELESS COMMUNICATIONS AND MOBILE NETWORKS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642"/>
            <a:ext cx="18286861" cy="102863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9481" y="0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59922" y="49623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3619" y="5591550"/>
            <a:ext cx="1153498" cy="315770"/>
          </a:xfrm>
          <a:custGeom>
            <a:avLst/>
            <a:gdLst/>
            <a:ahLst/>
            <a:cxnLst/>
            <a:rect l="l" t="t" r="r" b="b"/>
            <a:pathLst>
              <a:path w="1153498" h="315770">
                <a:moveTo>
                  <a:pt x="0" y="0"/>
                </a:moveTo>
                <a:lnTo>
                  <a:pt x="1153498" y="0"/>
                </a:lnTo>
                <a:lnTo>
                  <a:pt x="1153498" y="315770"/>
                </a:lnTo>
                <a:lnTo>
                  <a:pt x="0" y="31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48090" y="5591550"/>
            <a:ext cx="1153498" cy="315770"/>
          </a:xfrm>
          <a:custGeom>
            <a:avLst/>
            <a:gdLst/>
            <a:ahLst/>
            <a:cxnLst/>
            <a:rect l="l" t="t" r="r" b="b"/>
            <a:pathLst>
              <a:path w="1153498" h="315770">
                <a:moveTo>
                  <a:pt x="0" y="0"/>
                </a:moveTo>
                <a:lnTo>
                  <a:pt x="1153498" y="0"/>
                </a:lnTo>
                <a:lnTo>
                  <a:pt x="1153498" y="315770"/>
                </a:lnTo>
                <a:lnTo>
                  <a:pt x="0" y="31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0048" y="5143500"/>
            <a:ext cx="1005798" cy="1047706"/>
          </a:xfrm>
          <a:custGeom>
            <a:avLst/>
            <a:gdLst/>
            <a:ahLst/>
            <a:cxnLst/>
            <a:rect l="l" t="t" r="r" b="b"/>
            <a:pathLst>
              <a:path w="1005798" h="1047706">
                <a:moveTo>
                  <a:pt x="0" y="0"/>
                </a:moveTo>
                <a:lnTo>
                  <a:pt x="1005797" y="0"/>
                </a:lnTo>
                <a:lnTo>
                  <a:pt x="1005797" y="1047706"/>
                </a:lnTo>
                <a:lnTo>
                  <a:pt x="0" y="104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59610" y="5193123"/>
            <a:ext cx="1005798" cy="1047706"/>
          </a:xfrm>
          <a:custGeom>
            <a:avLst/>
            <a:gdLst/>
            <a:ahLst/>
            <a:cxnLst/>
            <a:rect l="l" t="t" r="r" b="b"/>
            <a:pathLst>
              <a:path w="1005798" h="1047706">
                <a:moveTo>
                  <a:pt x="0" y="0"/>
                </a:moveTo>
                <a:lnTo>
                  <a:pt x="1005798" y="0"/>
                </a:lnTo>
                <a:lnTo>
                  <a:pt x="1005798" y="1047706"/>
                </a:lnTo>
                <a:lnTo>
                  <a:pt x="0" y="104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72189" y="2358151"/>
            <a:ext cx="1602201" cy="1668960"/>
          </a:xfrm>
          <a:custGeom>
            <a:avLst/>
            <a:gdLst/>
            <a:ahLst/>
            <a:cxnLst/>
            <a:rect l="l" t="t" r="r" b="b"/>
            <a:pathLst>
              <a:path w="1602201" h="1668960">
                <a:moveTo>
                  <a:pt x="0" y="0"/>
                </a:moveTo>
                <a:lnTo>
                  <a:pt x="1602201" y="0"/>
                </a:lnTo>
                <a:lnTo>
                  <a:pt x="1602201" y="1668960"/>
                </a:lnTo>
                <a:lnTo>
                  <a:pt x="0" y="166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3509" y="1028700"/>
            <a:ext cx="1376956" cy="1786146"/>
          </a:xfrm>
          <a:custGeom>
            <a:avLst/>
            <a:gdLst/>
            <a:ahLst/>
            <a:cxnLst/>
            <a:rect l="l" t="t" r="r" b="b"/>
            <a:pathLst>
              <a:path w="1376956" h="1786146">
                <a:moveTo>
                  <a:pt x="0" y="0"/>
                </a:moveTo>
                <a:lnTo>
                  <a:pt x="1376956" y="0"/>
                </a:lnTo>
                <a:lnTo>
                  <a:pt x="1376956" y="1786146"/>
                </a:lnTo>
                <a:lnTo>
                  <a:pt x="0" y="1786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639724" y="5591550"/>
            <a:ext cx="1153498" cy="315770"/>
          </a:xfrm>
          <a:custGeom>
            <a:avLst/>
            <a:gdLst/>
            <a:ahLst/>
            <a:cxnLst/>
            <a:rect l="l" t="t" r="r" b="b"/>
            <a:pathLst>
              <a:path w="1153498" h="315770">
                <a:moveTo>
                  <a:pt x="0" y="0"/>
                </a:moveTo>
                <a:lnTo>
                  <a:pt x="1153498" y="0"/>
                </a:lnTo>
                <a:lnTo>
                  <a:pt x="1153498" y="315770"/>
                </a:lnTo>
                <a:lnTo>
                  <a:pt x="0" y="31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65859" y="5193123"/>
            <a:ext cx="1005798" cy="1047706"/>
          </a:xfrm>
          <a:custGeom>
            <a:avLst/>
            <a:gdLst/>
            <a:ahLst/>
            <a:cxnLst/>
            <a:rect l="l" t="t" r="r" b="b"/>
            <a:pathLst>
              <a:path w="1005798" h="1047706">
                <a:moveTo>
                  <a:pt x="0" y="0"/>
                </a:moveTo>
                <a:lnTo>
                  <a:pt x="1005798" y="0"/>
                </a:lnTo>
                <a:lnTo>
                  <a:pt x="1005798" y="1047706"/>
                </a:lnTo>
                <a:lnTo>
                  <a:pt x="0" y="104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76190" y="5088269"/>
            <a:ext cx="7794199" cy="5198731"/>
          </a:xfrm>
          <a:custGeom>
            <a:avLst/>
            <a:gdLst/>
            <a:ahLst/>
            <a:cxnLst/>
            <a:rect l="l" t="t" r="r" b="b"/>
            <a:pathLst>
              <a:path w="7794199" h="5198731">
                <a:moveTo>
                  <a:pt x="0" y="0"/>
                </a:moveTo>
                <a:lnTo>
                  <a:pt x="7794199" y="0"/>
                </a:lnTo>
                <a:lnTo>
                  <a:pt x="7794199" y="5198731"/>
                </a:lnTo>
                <a:lnTo>
                  <a:pt x="0" y="51987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61952">
            <a:off x="17438062" y="9057325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9" y="0"/>
                </a:lnTo>
                <a:lnTo>
                  <a:pt x="1030239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82460" y="5275850"/>
            <a:ext cx="780974" cy="58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3013">
                <a:solidFill>
                  <a:srgbClr val="F8F6F4"/>
                </a:solidFill>
                <a:latin typeface="Hertical Smooth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020" y="6332585"/>
            <a:ext cx="1833852" cy="28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506">
                <a:solidFill>
                  <a:srgbClr val="5E3023"/>
                </a:solidFill>
                <a:latin typeface="Hertical Smooth"/>
              </a:rPr>
              <a:t>the first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6641886"/>
            <a:ext cx="1945893" cy="74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3"/>
              </a:lnSpc>
              <a:spcBef>
                <a:spcPct val="0"/>
              </a:spcBef>
            </a:pPr>
            <a:r>
              <a:rPr lang="en-US" sz="1883">
                <a:solidFill>
                  <a:srgbClr val="5E3023">
                    <a:alpha val="81961"/>
                  </a:srgbClr>
                </a:solidFill>
                <a:latin typeface="Be Vietnam"/>
              </a:rPr>
              <a:t>Thời kỳ tiền công nghiệp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72022" y="5325472"/>
            <a:ext cx="780974" cy="58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3013">
                <a:solidFill>
                  <a:srgbClr val="F8F6F4"/>
                </a:solidFill>
                <a:latin typeface="Hertical Smooth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45583" y="6382208"/>
            <a:ext cx="1833852" cy="28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506">
                <a:solidFill>
                  <a:srgbClr val="5E3023"/>
                </a:solidFill>
                <a:latin typeface="Hertical Smooth"/>
              </a:rPr>
              <a:t>The second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32108" y="6641886"/>
            <a:ext cx="2060801" cy="74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3"/>
              </a:lnSpc>
              <a:spcBef>
                <a:spcPct val="0"/>
              </a:spcBef>
            </a:pPr>
            <a:r>
              <a:rPr lang="en-US" sz="1883">
                <a:solidFill>
                  <a:srgbClr val="5E3023">
                    <a:alpha val="81961"/>
                  </a:srgbClr>
                </a:solidFill>
                <a:latin typeface="Be Vietnam"/>
              </a:rPr>
              <a:t>Điện thoại đầu tiên xuất hiện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51257" y="2575729"/>
            <a:ext cx="124406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>
                <a:solidFill>
                  <a:srgbClr val="F8F6F4"/>
                </a:solidFill>
                <a:latin typeface="Hertical Smooth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12657" y="3922336"/>
            <a:ext cx="292126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5E3023"/>
                </a:solidFill>
                <a:latin typeface="Hertical Smooth"/>
              </a:rPr>
              <a:t>the fourth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00102" y="4238915"/>
            <a:ext cx="614637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5E3023">
                    <a:alpha val="81961"/>
                  </a:srgbClr>
                </a:solidFill>
                <a:latin typeface="Be Vietnam"/>
              </a:rPr>
              <a:t>Cách mạng công nghệ thông tin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23861" y="-165812"/>
            <a:ext cx="5995253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200">
                <a:solidFill>
                  <a:srgbClr val="5E3023"/>
                </a:solidFill>
                <a:latin typeface="Hertical Smooth"/>
              </a:rPr>
              <a:t>progress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14711" y="1462668"/>
            <a:ext cx="865857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5E3023">
                    <a:alpha val="81961"/>
                  </a:srgbClr>
                </a:solidFill>
                <a:latin typeface="Be Vietnam"/>
              </a:rPr>
              <a:t>Các hình thức truyền thông tin vô tuyến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78271" y="5325472"/>
            <a:ext cx="780974" cy="58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3013">
                <a:solidFill>
                  <a:srgbClr val="F8F6F4"/>
                </a:solidFill>
                <a:latin typeface="Hertical Smooth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51832" y="6382208"/>
            <a:ext cx="1833852" cy="28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506">
                <a:solidFill>
                  <a:srgbClr val="5E3023"/>
                </a:solidFill>
                <a:latin typeface="Hertical Smooth"/>
              </a:rPr>
              <a:t>The third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822685" y="6641886"/>
            <a:ext cx="2092146" cy="74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3"/>
              </a:lnSpc>
              <a:spcBef>
                <a:spcPct val="0"/>
              </a:spcBef>
            </a:pPr>
            <a:r>
              <a:rPr lang="en-US" sz="1883">
                <a:solidFill>
                  <a:srgbClr val="5E3023">
                    <a:alpha val="81961"/>
                  </a:srgbClr>
                </a:solidFill>
                <a:latin typeface="Be Vietnam"/>
              </a:rPr>
              <a:t>Truyền thông vô tuyến ra đời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2989" y="3416163"/>
            <a:ext cx="6662152" cy="6798114"/>
          </a:xfrm>
          <a:custGeom>
            <a:avLst/>
            <a:gdLst/>
            <a:ahLst/>
            <a:cxnLst/>
            <a:rect l="l" t="t" r="r" b="b"/>
            <a:pathLst>
              <a:path w="6662152" h="6798114">
                <a:moveTo>
                  <a:pt x="0" y="0"/>
                </a:moveTo>
                <a:lnTo>
                  <a:pt x="6662152" y="0"/>
                </a:lnTo>
                <a:lnTo>
                  <a:pt x="6662152" y="6798115"/>
                </a:lnTo>
                <a:lnTo>
                  <a:pt x="0" y="6798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80" y="47532"/>
            <a:ext cx="9448130" cy="431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000000"/>
                </a:solidFill>
                <a:latin typeface="Biski Semi-Bold"/>
              </a:rPr>
              <a:t>GENERATION OF WIRELESS COMMUNICATION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1158020"/>
            <a:ext cx="8883250" cy="4349631"/>
            <a:chOff x="0" y="0"/>
            <a:chExt cx="7819340" cy="38286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19341" cy="3828694"/>
            </a:xfrm>
            <a:custGeom>
              <a:avLst/>
              <a:gdLst/>
              <a:ahLst/>
              <a:cxnLst/>
              <a:rect l="l" t="t" r="r" b="b"/>
              <a:pathLst>
                <a:path w="7819341" h="3828694">
                  <a:moveTo>
                    <a:pt x="7694881" y="59690"/>
                  </a:moveTo>
                  <a:cubicBezTo>
                    <a:pt x="7730441" y="59690"/>
                    <a:pt x="7759650" y="88900"/>
                    <a:pt x="7759650" y="124460"/>
                  </a:cubicBezTo>
                  <a:lnTo>
                    <a:pt x="7759650" y="3704234"/>
                  </a:lnTo>
                  <a:cubicBezTo>
                    <a:pt x="7759650" y="3739794"/>
                    <a:pt x="7730441" y="3769004"/>
                    <a:pt x="7694881" y="3769004"/>
                  </a:cubicBezTo>
                  <a:lnTo>
                    <a:pt x="124460" y="3769004"/>
                  </a:lnTo>
                  <a:cubicBezTo>
                    <a:pt x="88900" y="3769004"/>
                    <a:pt x="59690" y="3739794"/>
                    <a:pt x="59690" y="37042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694881" y="59690"/>
                  </a:lnTo>
                  <a:moveTo>
                    <a:pt x="76948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704234"/>
                  </a:lnTo>
                  <a:cubicBezTo>
                    <a:pt x="0" y="3772814"/>
                    <a:pt x="55880" y="3828694"/>
                    <a:pt x="124460" y="3828694"/>
                  </a:cubicBezTo>
                  <a:lnTo>
                    <a:pt x="7694881" y="3828694"/>
                  </a:lnTo>
                  <a:cubicBezTo>
                    <a:pt x="7763460" y="3828694"/>
                    <a:pt x="7819341" y="3772814"/>
                    <a:pt x="7819341" y="3704234"/>
                  </a:cubicBezTo>
                  <a:lnTo>
                    <a:pt x="7819341" y="124460"/>
                  </a:lnTo>
                  <a:cubicBezTo>
                    <a:pt x="7819341" y="55880"/>
                    <a:pt x="7763460" y="0"/>
                    <a:pt x="7694881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44000" y="733425"/>
            <a:ext cx="8883250" cy="987507"/>
            <a:chOff x="0" y="0"/>
            <a:chExt cx="8136080" cy="904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36080" cy="904448"/>
            </a:xfrm>
            <a:custGeom>
              <a:avLst/>
              <a:gdLst/>
              <a:ahLst/>
              <a:cxnLst/>
              <a:rect l="l" t="t" r="r" b="b"/>
              <a:pathLst>
                <a:path w="8136080" h="904448">
                  <a:moveTo>
                    <a:pt x="8011620" y="904448"/>
                  </a:moveTo>
                  <a:lnTo>
                    <a:pt x="124460" y="904448"/>
                  </a:lnTo>
                  <a:cubicBezTo>
                    <a:pt x="55880" y="904448"/>
                    <a:pt x="0" y="848568"/>
                    <a:pt x="0" y="7799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011620" y="0"/>
                  </a:lnTo>
                  <a:cubicBezTo>
                    <a:pt x="8080200" y="0"/>
                    <a:pt x="8136080" y="55880"/>
                    <a:pt x="8136080" y="124460"/>
                  </a:cubicBezTo>
                  <a:lnTo>
                    <a:pt x="8136080" y="779988"/>
                  </a:lnTo>
                  <a:cubicBezTo>
                    <a:pt x="8136080" y="848568"/>
                    <a:pt x="8080200" y="904448"/>
                    <a:pt x="8011620" y="90444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405497" y="1842409"/>
            <a:ext cx="8360256" cy="326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sz="3768">
                <a:solidFill>
                  <a:srgbClr val="000000"/>
                </a:solidFill>
                <a:latin typeface="Mali"/>
              </a:rPr>
              <a:t>1915 là mốc đánh dấu mạng không dây lần đầu được đưa vào sử dụng.</a:t>
            </a:r>
          </a:p>
          <a:p>
            <a:pPr algn="ctr">
              <a:lnSpc>
                <a:spcPts val="5276"/>
              </a:lnSpc>
            </a:pPr>
            <a:r>
              <a:rPr lang="en-US" sz="3768">
                <a:solidFill>
                  <a:srgbClr val="000000"/>
                </a:solidFill>
                <a:latin typeface="Mali"/>
              </a:rPr>
              <a:t>1960, thử nghiệm giảm công suất phát với khoảng cách để cải thiện dịch vụ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26458" y="731531"/>
            <a:ext cx="8518334" cy="86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4"/>
              </a:lnSpc>
            </a:pPr>
            <a:r>
              <a:rPr lang="en-US" sz="5024">
                <a:solidFill>
                  <a:srgbClr val="000000"/>
                </a:solidFill>
                <a:latin typeface="Mali Bold"/>
              </a:rPr>
              <a:t>Our First Synthesis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187877" y="6080615"/>
            <a:ext cx="7071423" cy="1673519"/>
            <a:chOff x="0" y="0"/>
            <a:chExt cx="10218443" cy="24182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18443" cy="2418292"/>
            </a:xfrm>
            <a:custGeom>
              <a:avLst/>
              <a:gdLst/>
              <a:ahLst/>
              <a:cxnLst/>
              <a:rect l="l" t="t" r="r" b="b"/>
              <a:pathLst>
                <a:path w="10218443" h="2418292">
                  <a:moveTo>
                    <a:pt x="10093982" y="59690"/>
                  </a:moveTo>
                  <a:cubicBezTo>
                    <a:pt x="10129543" y="59690"/>
                    <a:pt x="10158753" y="88900"/>
                    <a:pt x="10158753" y="124460"/>
                  </a:cubicBezTo>
                  <a:lnTo>
                    <a:pt x="10158753" y="2293831"/>
                  </a:lnTo>
                  <a:cubicBezTo>
                    <a:pt x="10158753" y="2329392"/>
                    <a:pt x="10129543" y="2358601"/>
                    <a:pt x="10093982" y="2358601"/>
                  </a:cubicBezTo>
                  <a:lnTo>
                    <a:pt x="124460" y="2358601"/>
                  </a:lnTo>
                  <a:cubicBezTo>
                    <a:pt x="88900" y="2358601"/>
                    <a:pt x="59690" y="2329392"/>
                    <a:pt x="59690" y="229383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093982" y="59690"/>
                  </a:lnTo>
                  <a:moveTo>
                    <a:pt x="100939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93831"/>
                  </a:lnTo>
                  <a:cubicBezTo>
                    <a:pt x="0" y="2362411"/>
                    <a:pt x="55880" y="2418292"/>
                    <a:pt x="124460" y="2418292"/>
                  </a:cubicBezTo>
                  <a:lnTo>
                    <a:pt x="10093983" y="2418292"/>
                  </a:lnTo>
                  <a:cubicBezTo>
                    <a:pt x="10162563" y="2418292"/>
                    <a:pt x="10218443" y="2362411"/>
                    <a:pt x="10218443" y="2293831"/>
                  </a:cubicBezTo>
                  <a:lnTo>
                    <a:pt x="10218443" y="124460"/>
                  </a:lnTo>
                  <a:cubicBezTo>
                    <a:pt x="10218443" y="55880"/>
                    <a:pt x="10162563" y="0"/>
                    <a:pt x="10093982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187877" y="5821976"/>
            <a:ext cx="7071423" cy="601534"/>
            <a:chOff x="0" y="0"/>
            <a:chExt cx="10632363" cy="9044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32363" cy="904448"/>
            </a:xfrm>
            <a:custGeom>
              <a:avLst/>
              <a:gdLst/>
              <a:ahLst/>
              <a:cxnLst/>
              <a:rect l="l" t="t" r="r" b="b"/>
              <a:pathLst>
                <a:path w="10632363" h="904448">
                  <a:moveTo>
                    <a:pt x="10507904" y="904448"/>
                  </a:moveTo>
                  <a:lnTo>
                    <a:pt x="124460" y="904448"/>
                  </a:lnTo>
                  <a:cubicBezTo>
                    <a:pt x="55880" y="904448"/>
                    <a:pt x="0" y="848568"/>
                    <a:pt x="0" y="7799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507904" y="0"/>
                  </a:lnTo>
                  <a:cubicBezTo>
                    <a:pt x="10576484" y="0"/>
                    <a:pt x="10632363" y="55880"/>
                    <a:pt x="10632363" y="124460"/>
                  </a:cubicBezTo>
                  <a:lnTo>
                    <a:pt x="10632363" y="779988"/>
                  </a:lnTo>
                  <a:cubicBezTo>
                    <a:pt x="10632363" y="848568"/>
                    <a:pt x="10576484" y="904448"/>
                    <a:pt x="10507904" y="90444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347166" y="6500022"/>
            <a:ext cx="6703972" cy="107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00000"/>
                </a:solidFill>
                <a:latin typeface="Mali"/>
              </a:rPr>
              <a:t>1990 là mốc đánh dấu truyền thông kỹ thuật số lần đầu được đưa vào sử dụng.</a:t>
            </a:r>
          </a:p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00000"/>
                </a:solidFill>
                <a:latin typeface="Mali"/>
              </a:rPr>
              <a:t>Sau đó tiếp cận hệ thống vệ tinh địa tĩnh.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99020" y="5827495"/>
            <a:ext cx="6815036" cy="51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sz="3060">
                <a:solidFill>
                  <a:srgbClr val="000000"/>
                </a:solidFill>
                <a:latin typeface="Mali Bold"/>
              </a:rPr>
              <a:t>Our Second Synthesis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187877" y="8263256"/>
            <a:ext cx="7071423" cy="1673519"/>
            <a:chOff x="0" y="0"/>
            <a:chExt cx="10218443" cy="24182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218443" cy="2418292"/>
            </a:xfrm>
            <a:custGeom>
              <a:avLst/>
              <a:gdLst/>
              <a:ahLst/>
              <a:cxnLst/>
              <a:rect l="l" t="t" r="r" b="b"/>
              <a:pathLst>
                <a:path w="10218443" h="2418292">
                  <a:moveTo>
                    <a:pt x="10093982" y="59690"/>
                  </a:moveTo>
                  <a:cubicBezTo>
                    <a:pt x="10129543" y="59690"/>
                    <a:pt x="10158753" y="88900"/>
                    <a:pt x="10158753" y="124460"/>
                  </a:cubicBezTo>
                  <a:lnTo>
                    <a:pt x="10158753" y="2293831"/>
                  </a:lnTo>
                  <a:cubicBezTo>
                    <a:pt x="10158753" y="2329392"/>
                    <a:pt x="10129543" y="2358601"/>
                    <a:pt x="10093982" y="2358601"/>
                  </a:cubicBezTo>
                  <a:lnTo>
                    <a:pt x="124460" y="2358601"/>
                  </a:lnTo>
                  <a:cubicBezTo>
                    <a:pt x="88900" y="2358601"/>
                    <a:pt x="59690" y="2329392"/>
                    <a:pt x="59690" y="229383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093982" y="59690"/>
                  </a:lnTo>
                  <a:moveTo>
                    <a:pt x="100939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93831"/>
                  </a:lnTo>
                  <a:cubicBezTo>
                    <a:pt x="0" y="2362411"/>
                    <a:pt x="55880" y="2418292"/>
                    <a:pt x="124460" y="2418292"/>
                  </a:cubicBezTo>
                  <a:lnTo>
                    <a:pt x="10093983" y="2418292"/>
                  </a:lnTo>
                  <a:cubicBezTo>
                    <a:pt x="10162563" y="2418292"/>
                    <a:pt x="10218443" y="2362411"/>
                    <a:pt x="10218443" y="2293831"/>
                  </a:cubicBezTo>
                  <a:lnTo>
                    <a:pt x="10218443" y="124460"/>
                  </a:lnTo>
                  <a:cubicBezTo>
                    <a:pt x="10218443" y="55880"/>
                    <a:pt x="10162563" y="0"/>
                    <a:pt x="10093982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187877" y="8004617"/>
            <a:ext cx="7071423" cy="601534"/>
            <a:chOff x="0" y="0"/>
            <a:chExt cx="10632363" cy="9044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632363" cy="904448"/>
            </a:xfrm>
            <a:custGeom>
              <a:avLst/>
              <a:gdLst/>
              <a:ahLst/>
              <a:cxnLst/>
              <a:rect l="l" t="t" r="r" b="b"/>
              <a:pathLst>
                <a:path w="10632363" h="904448">
                  <a:moveTo>
                    <a:pt x="10507904" y="904448"/>
                  </a:moveTo>
                  <a:lnTo>
                    <a:pt x="124460" y="904448"/>
                  </a:lnTo>
                  <a:cubicBezTo>
                    <a:pt x="55880" y="904448"/>
                    <a:pt x="0" y="848568"/>
                    <a:pt x="0" y="7799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507904" y="0"/>
                  </a:lnTo>
                  <a:cubicBezTo>
                    <a:pt x="10576484" y="0"/>
                    <a:pt x="10632363" y="55880"/>
                    <a:pt x="10632363" y="124460"/>
                  </a:cubicBezTo>
                  <a:lnTo>
                    <a:pt x="10632363" y="779988"/>
                  </a:lnTo>
                  <a:cubicBezTo>
                    <a:pt x="10632363" y="848568"/>
                    <a:pt x="10576484" y="904448"/>
                    <a:pt x="10507904" y="90444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0347166" y="8682663"/>
            <a:ext cx="6766890" cy="71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00000"/>
                </a:solidFill>
                <a:latin typeface="Mali"/>
              </a:rPr>
              <a:t>Mở đầu nền công nghiệp 4.0 bằng việc sử dụng và phát triển mạng vô tuyến (IoT)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20" y="8010136"/>
            <a:ext cx="6815036" cy="51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sz="3060">
                <a:solidFill>
                  <a:srgbClr val="000000"/>
                </a:solidFill>
                <a:latin typeface="Mali Bold"/>
              </a:rPr>
              <a:t>Our Third Synthesis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2989" y="3416163"/>
            <a:ext cx="6662152" cy="6798114"/>
          </a:xfrm>
          <a:custGeom>
            <a:avLst/>
            <a:gdLst/>
            <a:ahLst/>
            <a:cxnLst/>
            <a:rect l="l" t="t" r="r" b="b"/>
            <a:pathLst>
              <a:path w="6662152" h="6798114">
                <a:moveTo>
                  <a:pt x="0" y="0"/>
                </a:moveTo>
                <a:lnTo>
                  <a:pt x="6662152" y="0"/>
                </a:lnTo>
                <a:lnTo>
                  <a:pt x="6662152" y="6798115"/>
                </a:lnTo>
                <a:lnTo>
                  <a:pt x="0" y="6798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560" y="190500"/>
            <a:ext cx="9448130" cy="431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000000"/>
                </a:solidFill>
                <a:latin typeface="Biski Semi-Bold"/>
              </a:rPr>
              <a:t>GENERATION OF WIRELESS COMMUNICATION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3464486"/>
            <a:ext cx="8883250" cy="4349631"/>
            <a:chOff x="0" y="0"/>
            <a:chExt cx="7819340" cy="38286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19341" cy="3828694"/>
            </a:xfrm>
            <a:custGeom>
              <a:avLst/>
              <a:gdLst/>
              <a:ahLst/>
              <a:cxnLst/>
              <a:rect l="l" t="t" r="r" b="b"/>
              <a:pathLst>
                <a:path w="7819341" h="3828694">
                  <a:moveTo>
                    <a:pt x="7694881" y="59690"/>
                  </a:moveTo>
                  <a:cubicBezTo>
                    <a:pt x="7730441" y="59690"/>
                    <a:pt x="7759650" y="88900"/>
                    <a:pt x="7759650" y="124460"/>
                  </a:cubicBezTo>
                  <a:lnTo>
                    <a:pt x="7759650" y="3704234"/>
                  </a:lnTo>
                  <a:cubicBezTo>
                    <a:pt x="7759650" y="3739794"/>
                    <a:pt x="7730441" y="3769004"/>
                    <a:pt x="7694881" y="3769004"/>
                  </a:cubicBezTo>
                  <a:lnTo>
                    <a:pt x="124460" y="3769004"/>
                  </a:lnTo>
                  <a:cubicBezTo>
                    <a:pt x="88900" y="3769004"/>
                    <a:pt x="59690" y="3739794"/>
                    <a:pt x="59690" y="37042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694881" y="59690"/>
                  </a:lnTo>
                  <a:moveTo>
                    <a:pt x="76948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704234"/>
                  </a:lnTo>
                  <a:cubicBezTo>
                    <a:pt x="0" y="3772814"/>
                    <a:pt x="55880" y="3828694"/>
                    <a:pt x="124460" y="3828694"/>
                  </a:cubicBezTo>
                  <a:lnTo>
                    <a:pt x="7694881" y="3828694"/>
                  </a:lnTo>
                  <a:cubicBezTo>
                    <a:pt x="7763460" y="3828694"/>
                    <a:pt x="7819341" y="3772814"/>
                    <a:pt x="7819341" y="3704234"/>
                  </a:cubicBezTo>
                  <a:lnTo>
                    <a:pt x="7819341" y="124460"/>
                  </a:lnTo>
                  <a:cubicBezTo>
                    <a:pt x="7819341" y="55880"/>
                    <a:pt x="7763460" y="0"/>
                    <a:pt x="7694881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44000" y="3039891"/>
            <a:ext cx="8883250" cy="987507"/>
            <a:chOff x="0" y="0"/>
            <a:chExt cx="8136080" cy="904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36080" cy="904448"/>
            </a:xfrm>
            <a:custGeom>
              <a:avLst/>
              <a:gdLst/>
              <a:ahLst/>
              <a:cxnLst/>
              <a:rect l="l" t="t" r="r" b="b"/>
              <a:pathLst>
                <a:path w="8136080" h="904448">
                  <a:moveTo>
                    <a:pt x="8011620" y="904448"/>
                  </a:moveTo>
                  <a:lnTo>
                    <a:pt x="124460" y="904448"/>
                  </a:lnTo>
                  <a:cubicBezTo>
                    <a:pt x="55880" y="904448"/>
                    <a:pt x="0" y="848568"/>
                    <a:pt x="0" y="7799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011620" y="0"/>
                  </a:lnTo>
                  <a:cubicBezTo>
                    <a:pt x="8080200" y="0"/>
                    <a:pt x="8136080" y="55880"/>
                    <a:pt x="8136080" y="124460"/>
                  </a:cubicBezTo>
                  <a:lnTo>
                    <a:pt x="8136080" y="779988"/>
                  </a:lnTo>
                  <a:cubicBezTo>
                    <a:pt x="8136080" y="848568"/>
                    <a:pt x="8080200" y="904448"/>
                    <a:pt x="8011620" y="90444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405497" y="4285995"/>
            <a:ext cx="8360256" cy="326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sz="3768">
                <a:solidFill>
                  <a:srgbClr val="000000"/>
                </a:solidFill>
                <a:latin typeface="Mali"/>
              </a:rPr>
              <a:t>1990 là mốc đánh dấu truyền thông kỹ thuật số lần đầu được đưa vào sử dụng.</a:t>
            </a:r>
          </a:p>
          <a:p>
            <a:pPr algn="ctr">
              <a:lnSpc>
                <a:spcPts val="5276"/>
              </a:lnSpc>
            </a:pPr>
            <a:r>
              <a:rPr lang="en-US" sz="3768">
                <a:solidFill>
                  <a:srgbClr val="000000"/>
                </a:solidFill>
                <a:latin typeface="Mali"/>
              </a:rPr>
              <a:t>Sau đó tiếp cận hệ thống vệ tinh địa tĩnh.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26458" y="3037997"/>
            <a:ext cx="8518334" cy="86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4"/>
              </a:lnSpc>
            </a:pPr>
            <a:r>
              <a:rPr lang="en-US" sz="5024">
                <a:solidFill>
                  <a:srgbClr val="000000"/>
                </a:solidFill>
                <a:latin typeface="Mali Bold"/>
              </a:rPr>
              <a:t>Our Second Synthesis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167315" y="694351"/>
            <a:ext cx="7078446" cy="2155040"/>
            <a:chOff x="0" y="0"/>
            <a:chExt cx="9437928" cy="287338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344853"/>
              <a:ext cx="9428564" cy="2231359"/>
              <a:chOff x="0" y="0"/>
              <a:chExt cx="10218443" cy="241829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218443" cy="2418292"/>
              </a:xfrm>
              <a:custGeom>
                <a:avLst/>
                <a:gdLst/>
                <a:ahLst/>
                <a:cxnLst/>
                <a:rect l="l" t="t" r="r" b="b"/>
                <a:pathLst>
                  <a:path w="10218443" h="2418292">
                    <a:moveTo>
                      <a:pt x="10093982" y="59690"/>
                    </a:moveTo>
                    <a:cubicBezTo>
                      <a:pt x="10129543" y="59690"/>
                      <a:pt x="10158753" y="88900"/>
                      <a:pt x="10158753" y="124460"/>
                    </a:cubicBezTo>
                    <a:lnTo>
                      <a:pt x="10158753" y="2293831"/>
                    </a:lnTo>
                    <a:cubicBezTo>
                      <a:pt x="10158753" y="2329392"/>
                      <a:pt x="10129543" y="2358601"/>
                      <a:pt x="10093982" y="2358601"/>
                    </a:cubicBezTo>
                    <a:lnTo>
                      <a:pt x="124460" y="2358601"/>
                    </a:lnTo>
                    <a:cubicBezTo>
                      <a:pt x="88900" y="2358601"/>
                      <a:pt x="59690" y="2329392"/>
                      <a:pt x="59690" y="229383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093982" y="59690"/>
                    </a:lnTo>
                    <a:moveTo>
                      <a:pt x="1009398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93831"/>
                    </a:lnTo>
                    <a:cubicBezTo>
                      <a:pt x="0" y="2362411"/>
                      <a:pt x="55880" y="2418292"/>
                      <a:pt x="124460" y="2418292"/>
                    </a:cubicBezTo>
                    <a:lnTo>
                      <a:pt x="10093983" y="2418292"/>
                    </a:lnTo>
                    <a:cubicBezTo>
                      <a:pt x="10162563" y="2418292"/>
                      <a:pt x="10218443" y="2362411"/>
                      <a:pt x="10218443" y="2293831"/>
                    </a:cubicBezTo>
                    <a:lnTo>
                      <a:pt x="10218443" y="124460"/>
                    </a:lnTo>
                    <a:cubicBezTo>
                      <a:pt x="10218443" y="55880"/>
                      <a:pt x="10162563" y="0"/>
                      <a:pt x="10093982" y="0"/>
                    </a:cubicBezTo>
                    <a:close/>
                  </a:path>
                </a:pathLst>
              </a:custGeom>
              <a:solidFill>
                <a:srgbClr val="EFA54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9428564" cy="802046"/>
              <a:chOff x="0" y="0"/>
              <a:chExt cx="10632363" cy="90444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632363" cy="904448"/>
              </a:xfrm>
              <a:custGeom>
                <a:avLst/>
                <a:gdLst/>
                <a:ahLst/>
                <a:cxnLst/>
                <a:rect l="l" t="t" r="r" b="b"/>
                <a:pathLst>
                  <a:path w="10632363" h="904448">
                    <a:moveTo>
                      <a:pt x="10507904" y="904448"/>
                    </a:moveTo>
                    <a:lnTo>
                      <a:pt x="124460" y="904448"/>
                    </a:lnTo>
                    <a:cubicBezTo>
                      <a:pt x="55880" y="904448"/>
                      <a:pt x="0" y="848568"/>
                      <a:pt x="0" y="77998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507904" y="0"/>
                    </a:lnTo>
                    <a:cubicBezTo>
                      <a:pt x="10576484" y="0"/>
                      <a:pt x="10632363" y="55880"/>
                      <a:pt x="10632363" y="124460"/>
                    </a:cubicBezTo>
                    <a:lnTo>
                      <a:pt x="10632363" y="779988"/>
                    </a:lnTo>
                    <a:cubicBezTo>
                      <a:pt x="10632363" y="848568"/>
                      <a:pt x="10576484" y="904448"/>
                      <a:pt x="10507904" y="904448"/>
                    </a:cubicBezTo>
                    <a:close/>
                  </a:path>
                </a:pathLst>
              </a:custGeom>
              <a:solidFill>
                <a:srgbClr val="FFD4B4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9364" y="800747"/>
              <a:ext cx="9428564" cy="2072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Mali"/>
                </a:rPr>
                <a:t>1915 là mốc đánh dấu mạng không dây lần đầu được đưa vào sử dụng.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Mali"/>
                </a:rPr>
                <a:t>1960, thử nghiệm giảm công suất phát với khoảng cách để cải thiện dịch vụ </a:t>
              </a:r>
            </a:p>
            <a:p>
              <a:pPr algn="ctr">
                <a:lnSpc>
                  <a:spcPts val="2520"/>
                </a:lnSpc>
              </a:pPr>
              <a:endParaRPr lang="en-US" sz="1800">
                <a:solidFill>
                  <a:srgbClr val="000000"/>
                </a:solidFill>
                <a:latin typeface="Mali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8191" y="26409"/>
              <a:ext cx="9086714" cy="672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5"/>
                </a:lnSpc>
              </a:pPr>
              <a:r>
                <a:rPr lang="en-US" sz="3060">
                  <a:solidFill>
                    <a:srgbClr val="000000"/>
                  </a:solidFill>
                  <a:latin typeface="Mali Bold"/>
                </a:rPr>
                <a:t>Our First Synthesis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87877" y="8520431"/>
            <a:ext cx="7071423" cy="1673519"/>
            <a:chOff x="0" y="0"/>
            <a:chExt cx="10218443" cy="24182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18443" cy="2418292"/>
            </a:xfrm>
            <a:custGeom>
              <a:avLst/>
              <a:gdLst/>
              <a:ahLst/>
              <a:cxnLst/>
              <a:rect l="l" t="t" r="r" b="b"/>
              <a:pathLst>
                <a:path w="10218443" h="2418292">
                  <a:moveTo>
                    <a:pt x="10093982" y="59690"/>
                  </a:moveTo>
                  <a:cubicBezTo>
                    <a:pt x="10129543" y="59690"/>
                    <a:pt x="10158753" y="88900"/>
                    <a:pt x="10158753" y="124460"/>
                  </a:cubicBezTo>
                  <a:lnTo>
                    <a:pt x="10158753" y="2293831"/>
                  </a:lnTo>
                  <a:cubicBezTo>
                    <a:pt x="10158753" y="2329392"/>
                    <a:pt x="10129543" y="2358601"/>
                    <a:pt x="10093982" y="2358601"/>
                  </a:cubicBezTo>
                  <a:lnTo>
                    <a:pt x="124460" y="2358601"/>
                  </a:lnTo>
                  <a:cubicBezTo>
                    <a:pt x="88900" y="2358601"/>
                    <a:pt x="59690" y="2329392"/>
                    <a:pt x="59690" y="229383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093982" y="59690"/>
                  </a:lnTo>
                  <a:moveTo>
                    <a:pt x="100939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93831"/>
                  </a:lnTo>
                  <a:cubicBezTo>
                    <a:pt x="0" y="2362411"/>
                    <a:pt x="55880" y="2418292"/>
                    <a:pt x="124460" y="2418292"/>
                  </a:cubicBezTo>
                  <a:lnTo>
                    <a:pt x="10093983" y="2418292"/>
                  </a:lnTo>
                  <a:cubicBezTo>
                    <a:pt x="10162563" y="2418292"/>
                    <a:pt x="10218443" y="2362411"/>
                    <a:pt x="10218443" y="2293831"/>
                  </a:cubicBezTo>
                  <a:lnTo>
                    <a:pt x="10218443" y="124460"/>
                  </a:lnTo>
                  <a:cubicBezTo>
                    <a:pt x="10218443" y="55880"/>
                    <a:pt x="10162563" y="0"/>
                    <a:pt x="10093982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187877" y="8261792"/>
            <a:ext cx="7071423" cy="601534"/>
            <a:chOff x="0" y="0"/>
            <a:chExt cx="10632363" cy="9044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32363" cy="904448"/>
            </a:xfrm>
            <a:custGeom>
              <a:avLst/>
              <a:gdLst/>
              <a:ahLst/>
              <a:cxnLst/>
              <a:rect l="l" t="t" r="r" b="b"/>
              <a:pathLst>
                <a:path w="10632363" h="904448">
                  <a:moveTo>
                    <a:pt x="10507904" y="904448"/>
                  </a:moveTo>
                  <a:lnTo>
                    <a:pt x="124460" y="904448"/>
                  </a:lnTo>
                  <a:cubicBezTo>
                    <a:pt x="55880" y="904448"/>
                    <a:pt x="0" y="848568"/>
                    <a:pt x="0" y="7799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507904" y="0"/>
                  </a:lnTo>
                  <a:cubicBezTo>
                    <a:pt x="10576484" y="0"/>
                    <a:pt x="10632363" y="55880"/>
                    <a:pt x="10632363" y="124460"/>
                  </a:cubicBezTo>
                  <a:lnTo>
                    <a:pt x="10632363" y="779988"/>
                  </a:lnTo>
                  <a:cubicBezTo>
                    <a:pt x="10632363" y="848568"/>
                    <a:pt x="10576484" y="904448"/>
                    <a:pt x="10507904" y="90444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0347166" y="8939838"/>
            <a:ext cx="6766890" cy="71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00000"/>
                </a:solidFill>
                <a:latin typeface="Mali"/>
              </a:rPr>
              <a:t>Mở đầu nền công nghiệp 4.0 bằng việc sử dụng và phát triển mạng vô tuyến (IoT)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99020" y="8267311"/>
            <a:ext cx="6815036" cy="51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sz="3060">
                <a:solidFill>
                  <a:srgbClr val="000000"/>
                </a:solidFill>
                <a:latin typeface="Mali Bold"/>
              </a:rPr>
              <a:t>Our Third Synthesis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2989" y="3416163"/>
            <a:ext cx="6662152" cy="6798114"/>
          </a:xfrm>
          <a:custGeom>
            <a:avLst/>
            <a:gdLst/>
            <a:ahLst/>
            <a:cxnLst/>
            <a:rect l="l" t="t" r="r" b="b"/>
            <a:pathLst>
              <a:path w="6662152" h="6798114">
                <a:moveTo>
                  <a:pt x="0" y="0"/>
                </a:moveTo>
                <a:lnTo>
                  <a:pt x="6662152" y="0"/>
                </a:lnTo>
                <a:lnTo>
                  <a:pt x="6662152" y="6798115"/>
                </a:lnTo>
                <a:lnTo>
                  <a:pt x="0" y="6798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320" y="108374"/>
            <a:ext cx="9448130" cy="431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000000"/>
                </a:solidFill>
                <a:latin typeface="Biski Semi-Bold"/>
              </a:rPr>
              <a:t>GENERATION OF WIRELESS COMMUNICATION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5568095"/>
            <a:ext cx="8883250" cy="4349631"/>
            <a:chOff x="0" y="0"/>
            <a:chExt cx="7819340" cy="38286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19341" cy="3828694"/>
            </a:xfrm>
            <a:custGeom>
              <a:avLst/>
              <a:gdLst/>
              <a:ahLst/>
              <a:cxnLst/>
              <a:rect l="l" t="t" r="r" b="b"/>
              <a:pathLst>
                <a:path w="7819341" h="3828694">
                  <a:moveTo>
                    <a:pt x="7694881" y="59690"/>
                  </a:moveTo>
                  <a:cubicBezTo>
                    <a:pt x="7730441" y="59690"/>
                    <a:pt x="7759650" y="88900"/>
                    <a:pt x="7759650" y="124460"/>
                  </a:cubicBezTo>
                  <a:lnTo>
                    <a:pt x="7759650" y="3704234"/>
                  </a:lnTo>
                  <a:cubicBezTo>
                    <a:pt x="7759650" y="3739794"/>
                    <a:pt x="7730441" y="3769004"/>
                    <a:pt x="7694881" y="3769004"/>
                  </a:cubicBezTo>
                  <a:lnTo>
                    <a:pt x="124460" y="3769004"/>
                  </a:lnTo>
                  <a:cubicBezTo>
                    <a:pt x="88900" y="3769004"/>
                    <a:pt x="59690" y="3739794"/>
                    <a:pt x="59690" y="37042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694881" y="59690"/>
                  </a:lnTo>
                  <a:moveTo>
                    <a:pt x="76948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704234"/>
                  </a:lnTo>
                  <a:cubicBezTo>
                    <a:pt x="0" y="3772814"/>
                    <a:pt x="55880" y="3828694"/>
                    <a:pt x="124460" y="3828694"/>
                  </a:cubicBezTo>
                  <a:lnTo>
                    <a:pt x="7694881" y="3828694"/>
                  </a:lnTo>
                  <a:cubicBezTo>
                    <a:pt x="7763460" y="3828694"/>
                    <a:pt x="7819341" y="3772814"/>
                    <a:pt x="7819341" y="3704234"/>
                  </a:cubicBezTo>
                  <a:lnTo>
                    <a:pt x="7819341" y="124460"/>
                  </a:lnTo>
                  <a:cubicBezTo>
                    <a:pt x="7819341" y="55880"/>
                    <a:pt x="7763460" y="0"/>
                    <a:pt x="7694881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44000" y="5143500"/>
            <a:ext cx="8883250" cy="987507"/>
            <a:chOff x="0" y="0"/>
            <a:chExt cx="8136080" cy="904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36080" cy="904448"/>
            </a:xfrm>
            <a:custGeom>
              <a:avLst/>
              <a:gdLst/>
              <a:ahLst/>
              <a:cxnLst/>
              <a:rect l="l" t="t" r="r" b="b"/>
              <a:pathLst>
                <a:path w="8136080" h="904448">
                  <a:moveTo>
                    <a:pt x="8011620" y="904448"/>
                  </a:moveTo>
                  <a:lnTo>
                    <a:pt x="124460" y="904448"/>
                  </a:lnTo>
                  <a:cubicBezTo>
                    <a:pt x="55880" y="904448"/>
                    <a:pt x="0" y="848568"/>
                    <a:pt x="0" y="7799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011620" y="0"/>
                  </a:lnTo>
                  <a:cubicBezTo>
                    <a:pt x="8080200" y="0"/>
                    <a:pt x="8136080" y="55880"/>
                    <a:pt x="8136080" y="124460"/>
                  </a:cubicBezTo>
                  <a:lnTo>
                    <a:pt x="8136080" y="779988"/>
                  </a:lnTo>
                  <a:cubicBezTo>
                    <a:pt x="8136080" y="848568"/>
                    <a:pt x="8080200" y="904448"/>
                    <a:pt x="8011620" y="90444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405497" y="7047705"/>
            <a:ext cx="8360256" cy="1945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sz="3768">
                <a:solidFill>
                  <a:srgbClr val="000000"/>
                </a:solidFill>
                <a:latin typeface="Mali"/>
              </a:rPr>
              <a:t>Mở đầu nền công nghiệp 4.0 bằng việc sử dụng và phát triển mạng vô tuyến (IoT)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26458" y="5141606"/>
            <a:ext cx="8518334" cy="86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4"/>
              </a:lnSpc>
            </a:pPr>
            <a:r>
              <a:rPr lang="en-US" sz="5024">
                <a:solidFill>
                  <a:srgbClr val="000000"/>
                </a:solidFill>
                <a:latin typeface="Mali Bold"/>
              </a:rPr>
              <a:t>Our Third Synthesis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046402" y="758322"/>
            <a:ext cx="7078446" cy="4114800"/>
            <a:chOff x="0" y="0"/>
            <a:chExt cx="9437928" cy="54864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344853"/>
              <a:ext cx="9428564" cy="2231359"/>
              <a:chOff x="0" y="0"/>
              <a:chExt cx="10218443" cy="241829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218443" cy="2418292"/>
              </a:xfrm>
              <a:custGeom>
                <a:avLst/>
                <a:gdLst/>
                <a:ahLst/>
                <a:cxnLst/>
                <a:rect l="l" t="t" r="r" b="b"/>
                <a:pathLst>
                  <a:path w="10218443" h="2418292">
                    <a:moveTo>
                      <a:pt x="10093982" y="59690"/>
                    </a:moveTo>
                    <a:cubicBezTo>
                      <a:pt x="10129543" y="59690"/>
                      <a:pt x="10158753" y="88900"/>
                      <a:pt x="10158753" y="124460"/>
                    </a:cubicBezTo>
                    <a:lnTo>
                      <a:pt x="10158753" y="2293831"/>
                    </a:lnTo>
                    <a:cubicBezTo>
                      <a:pt x="10158753" y="2329392"/>
                      <a:pt x="10129543" y="2358601"/>
                      <a:pt x="10093982" y="2358601"/>
                    </a:cubicBezTo>
                    <a:lnTo>
                      <a:pt x="124460" y="2358601"/>
                    </a:lnTo>
                    <a:cubicBezTo>
                      <a:pt x="88900" y="2358601"/>
                      <a:pt x="59690" y="2329392"/>
                      <a:pt x="59690" y="229383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093982" y="59690"/>
                    </a:lnTo>
                    <a:moveTo>
                      <a:pt x="1009398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93831"/>
                    </a:lnTo>
                    <a:cubicBezTo>
                      <a:pt x="0" y="2362411"/>
                      <a:pt x="55880" y="2418292"/>
                      <a:pt x="124460" y="2418292"/>
                    </a:cubicBezTo>
                    <a:lnTo>
                      <a:pt x="10093983" y="2418292"/>
                    </a:lnTo>
                    <a:cubicBezTo>
                      <a:pt x="10162563" y="2418292"/>
                      <a:pt x="10218443" y="2362411"/>
                      <a:pt x="10218443" y="2293831"/>
                    </a:cubicBezTo>
                    <a:lnTo>
                      <a:pt x="10218443" y="124460"/>
                    </a:lnTo>
                    <a:cubicBezTo>
                      <a:pt x="10218443" y="55880"/>
                      <a:pt x="10162563" y="0"/>
                      <a:pt x="10093982" y="0"/>
                    </a:cubicBezTo>
                    <a:close/>
                  </a:path>
                </a:pathLst>
              </a:custGeom>
              <a:solidFill>
                <a:srgbClr val="EFA54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9428564" cy="802046"/>
              <a:chOff x="0" y="0"/>
              <a:chExt cx="10632363" cy="90444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632363" cy="904448"/>
              </a:xfrm>
              <a:custGeom>
                <a:avLst/>
                <a:gdLst/>
                <a:ahLst/>
                <a:cxnLst/>
                <a:rect l="l" t="t" r="r" b="b"/>
                <a:pathLst>
                  <a:path w="10632363" h="904448">
                    <a:moveTo>
                      <a:pt x="10507904" y="904448"/>
                    </a:moveTo>
                    <a:lnTo>
                      <a:pt x="124460" y="904448"/>
                    </a:lnTo>
                    <a:cubicBezTo>
                      <a:pt x="55880" y="904448"/>
                      <a:pt x="0" y="848568"/>
                      <a:pt x="0" y="77998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507904" y="0"/>
                    </a:lnTo>
                    <a:cubicBezTo>
                      <a:pt x="10576484" y="0"/>
                      <a:pt x="10632363" y="55880"/>
                      <a:pt x="10632363" y="124460"/>
                    </a:cubicBezTo>
                    <a:lnTo>
                      <a:pt x="10632363" y="779988"/>
                    </a:lnTo>
                    <a:cubicBezTo>
                      <a:pt x="10632363" y="848568"/>
                      <a:pt x="10576484" y="904448"/>
                      <a:pt x="10507904" y="904448"/>
                    </a:cubicBezTo>
                    <a:close/>
                  </a:path>
                </a:pathLst>
              </a:custGeom>
              <a:solidFill>
                <a:srgbClr val="FFD4B4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9364" y="800747"/>
              <a:ext cx="9428564" cy="2072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Mali"/>
                </a:rPr>
                <a:t>1915 là mốc đánh dấu mạng không dây lần đầu được đưa vào sử dụng.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Mali"/>
                </a:rPr>
                <a:t>1960, thử nghiệm giảm công suất phát với khoảng cách để cải thiện dịch vụ </a:t>
              </a:r>
            </a:p>
            <a:p>
              <a:pPr algn="ctr">
                <a:lnSpc>
                  <a:spcPts val="2520"/>
                </a:lnSpc>
              </a:pPr>
              <a:endParaRPr lang="en-US" sz="1800">
                <a:solidFill>
                  <a:srgbClr val="000000"/>
                </a:solidFill>
                <a:latin typeface="Mali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8191" y="26409"/>
              <a:ext cx="9086714" cy="672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5"/>
                </a:lnSpc>
              </a:pPr>
              <a:r>
                <a:rPr lang="en-US" sz="3060">
                  <a:solidFill>
                    <a:srgbClr val="000000"/>
                  </a:solidFill>
                  <a:latin typeface="Mali Bold"/>
                </a:rPr>
                <a:t>Our First Synthesis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0" y="3255041"/>
              <a:ext cx="9428564" cy="2231359"/>
              <a:chOff x="0" y="0"/>
              <a:chExt cx="10218443" cy="241829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218443" cy="2418292"/>
              </a:xfrm>
              <a:custGeom>
                <a:avLst/>
                <a:gdLst/>
                <a:ahLst/>
                <a:cxnLst/>
                <a:rect l="l" t="t" r="r" b="b"/>
                <a:pathLst>
                  <a:path w="10218443" h="2418292">
                    <a:moveTo>
                      <a:pt x="10093982" y="59690"/>
                    </a:moveTo>
                    <a:cubicBezTo>
                      <a:pt x="10129543" y="59690"/>
                      <a:pt x="10158753" y="88900"/>
                      <a:pt x="10158753" y="124460"/>
                    </a:cubicBezTo>
                    <a:lnTo>
                      <a:pt x="10158753" y="2293831"/>
                    </a:lnTo>
                    <a:cubicBezTo>
                      <a:pt x="10158753" y="2329392"/>
                      <a:pt x="10129543" y="2358601"/>
                      <a:pt x="10093982" y="2358601"/>
                    </a:cubicBezTo>
                    <a:lnTo>
                      <a:pt x="124460" y="2358601"/>
                    </a:lnTo>
                    <a:cubicBezTo>
                      <a:pt x="88900" y="2358601"/>
                      <a:pt x="59690" y="2329392"/>
                      <a:pt x="59690" y="229383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093982" y="59690"/>
                    </a:lnTo>
                    <a:moveTo>
                      <a:pt x="1009398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93831"/>
                    </a:lnTo>
                    <a:cubicBezTo>
                      <a:pt x="0" y="2362411"/>
                      <a:pt x="55880" y="2418292"/>
                      <a:pt x="124460" y="2418292"/>
                    </a:cubicBezTo>
                    <a:lnTo>
                      <a:pt x="10093983" y="2418292"/>
                    </a:lnTo>
                    <a:cubicBezTo>
                      <a:pt x="10162563" y="2418292"/>
                      <a:pt x="10218443" y="2362411"/>
                      <a:pt x="10218443" y="2293831"/>
                    </a:cubicBezTo>
                    <a:lnTo>
                      <a:pt x="10218443" y="124460"/>
                    </a:lnTo>
                    <a:cubicBezTo>
                      <a:pt x="10218443" y="55880"/>
                      <a:pt x="10162563" y="0"/>
                      <a:pt x="10093982" y="0"/>
                    </a:cubicBezTo>
                    <a:close/>
                  </a:path>
                </a:pathLst>
              </a:custGeom>
              <a:solidFill>
                <a:srgbClr val="EFA54F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0" y="2910188"/>
              <a:ext cx="9428564" cy="802046"/>
              <a:chOff x="0" y="0"/>
              <a:chExt cx="10632363" cy="90444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632363" cy="904448"/>
              </a:xfrm>
              <a:custGeom>
                <a:avLst/>
                <a:gdLst/>
                <a:ahLst/>
                <a:cxnLst/>
                <a:rect l="l" t="t" r="r" b="b"/>
                <a:pathLst>
                  <a:path w="10632363" h="904448">
                    <a:moveTo>
                      <a:pt x="10507904" y="904448"/>
                    </a:moveTo>
                    <a:lnTo>
                      <a:pt x="124460" y="904448"/>
                    </a:lnTo>
                    <a:cubicBezTo>
                      <a:pt x="55880" y="904448"/>
                      <a:pt x="0" y="848568"/>
                      <a:pt x="0" y="77998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507904" y="0"/>
                    </a:lnTo>
                    <a:cubicBezTo>
                      <a:pt x="10576484" y="0"/>
                      <a:pt x="10632363" y="55880"/>
                      <a:pt x="10632363" y="124460"/>
                    </a:cubicBezTo>
                    <a:lnTo>
                      <a:pt x="10632363" y="779988"/>
                    </a:lnTo>
                    <a:cubicBezTo>
                      <a:pt x="10632363" y="848568"/>
                      <a:pt x="10576484" y="904448"/>
                      <a:pt x="10507904" y="904448"/>
                    </a:cubicBezTo>
                    <a:close/>
                  </a:path>
                </a:pathLst>
              </a:custGeom>
              <a:solidFill>
                <a:srgbClr val="FFD4B4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212386" y="3826950"/>
              <a:ext cx="9022520" cy="14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92"/>
                </a:lnSpc>
              </a:pPr>
              <a:r>
                <a:rPr lang="en-US" sz="2066">
                  <a:solidFill>
                    <a:srgbClr val="000000"/>
                  </a:solidFill>
                  <a:latin typeface="Mali"/>
                </a:rPr>
                <a:t>1990 là mốc đánh dấu truyền thông kỹ thuật số lần đầu được đưa vào sử dụng.</a:t>
              </a:r>
            </a:p>
            <a:p>
              <a:pPr algn="ctr">
                <a:lnSpc>
                  <a:spcPts val="2892"/>
                </a:lnSpc>
              </a:pPr>
              <a:r>
                <a:rPr lang="en-US" sz="2066">
                  <a:solidFill>
                    <a:srgbClr val="000000"/>
                  </a:solidFill>
                  <a:latin typeface="Mali"/>
                </a:rPr>
                <a:t>Sau đó tiếp cận hệ thống vệ tinh địa tĩnh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8191" y="2936597"/>
              <a:ext cx="9086714" cy="672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5"/>
                </a:lnSpc>
              </a:pPr>
              <a:r>
                <a:rPr lang="en-US" sz="3060">
                  <a:solidFill>
                    <a:srgbClr val="000000"/>
                  </a:solidFill>
                  <a:latin typeface="Mali Bold"/>
                </a:rPr>
                <a:t>Our Second Synthesis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1707" y="3008300"/>
            <a:ext cx="10464586" cy="5365478"/>
          </a:xfrm>
          <a:custGeom>
            <a:avLst/>
            <a:gdLst/>
            <a:ahLst/>
            <a:cxnLst/>
            <a:rect l="l" t="t" r="r" b="b"/>
            <a:pathLst>
              <a:path w="10464586" h="5365478">
                <a:moveTo>
                  <a:pt x="0" y="0"/>
                </a:moveTo>
                <a:lnTo>
                  <a:pt x="10464586" y="0"/>
                </a:lnTo>
                <a:lnTo>
                  <a:pt x="10464586" y="5365479"/>
                </a:lnTo>
                <a:lnTo>
                  <a:pt x="0" y="5365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357214">
            <a:off x="14784624" y="734531"/>
            <a:ext cx="2005742" cy="1677530"/>
          </a:xfrm>
          <a:custGeom>
            <a:avLst/>
            <a:gdLst/>
            <a:ahLst/>
            <a:cxnLst/>
            <a:rect l="l" t="t" r="r" b="b"/>
            <a:pathLst>
              <a:path w="2005742" h="1677530">
                <a:moveTo>
                  <a:pt x="0" y="0"/>
                </a:moveTo>
                <a:lnTo>
                  <a:pt x="2005742" y="0"/>
                </a:lnTo>
                <a:lnTo>
                  <a:pt x="2005742" y="1677530"/>
                </a:lnTo>
                <a:lnTo>
                  <a:pt x="0" y="1677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850213" flipV="1">
            <a:off x="1480690" y="757539"/>
            <a:ext cx="2005742" cy="1677530"/>
          </a:xfrm>
          <a:custGeom>
            <a:avLst/>
            <a:gdLst/>
            <a:ahLst/>
            <a:cxnLst/>
            <a:rect l="l" t="t" r="r" b="b"/>
            <a:pathLst>
              <a:path w="2005742" h="1677530">
                <a:moveTo>
                  <a:pt x="0" y="1677530"/>
                </a:moveTo>
                <a:lnTo>
                  <a:pt x="2005743" y="1677530"/>
                </a:lnTo>
                <a:lnTo>
                  <a:pt x="2005743" y="0"/>
                </a:lnTo>
                <a:lnTo>
                  <a:pt x="0" y="0"/>
                </a:lnTo>
                <a:lnTo>
                  <a:pt x="0" y="167753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369802" y="8473066"/>
            <a:ext cx="11548397" cy="96721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977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365920" y="8578849"/>
            <a:ext cx="9556160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ali"/>
              </a:rPr>
              <a:t>WHAT IS NOMA?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9676" y="339734"/>
            <a:ext cx="13528649" cy="251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Biski Semi-Bold"/>
              </a:rPr>
              <a:t>Fundamental Part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7341" y="1481055"/>
            <a:ext cx="1082133" cy="72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50"/>
              </a:lnSpc>
            </a:pPr>
            <a:r>
              <a:rPr lang="en-US" sz="11299">
                <a:solidFill>
                  <a:srgbClr val="423F34"/>
                </a:solidFill>
                <a:latin typeface="Open Sans Extra Bold"/>
              </a:rPr>
              <a:t>N</a:t>
            </a:r>
          </a:p>
          <a:p>
            <a:pPr>
              <a:lnSpc>
                <a:spcPts val="14350"/>
              </a:lnSpc>
            </a:pPr>
            <a:r>
              <a:rPr lang="en-US" sz="11299">
                <a:solidFill>
                  <a:srgbClr val="423F34"/>
                </a:solidFill>
                <a:latin typeface="Open Sans Extra Bold"/>
              </a:rPr>
              <a:t>O</a:t>
            </a:r>
          </a:p>
          <a:p>
            <a:pPr>
              <a:lnSpc>
                <a:spcPts val="14350"/>
              </a:lnSpc>
            </a:pPr>
            <a:r>
              <a:rPr lang="en-US" sz="11299">
                <a:solidFill>
                  <a:srgbClr val="423F34"/>
                </a:solidFill>
                <a:latin typeface="Open Sans Extra Bold"/>
              </a:rPr>
              <a:t>M</a:t>
            </a:r>
          </a:p>
          <a:p>
            <a:pPr marL="0" lvl="0" indent="0">
              <a:lnSpc>
                <a:spcPts val="14350"/>
              </a:lnSpc>
              <a:spcBef>
                <a:spcPct val="0"/>
              </a:spcBef>
            </a:pPr>
            <a:r>
              <a:rPr lang="en-US" sz="11299">
                <a:solidFill>
                  <a:srgbClr val="423F34"/>
                </a:solidFill>
                <a:latin typeface="Open Sans Extra Bold"/>
              </a:rPr>
              <a:t>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95028" y="2199486"/>
            <a:ext cx="3748686" cy="81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 spc="167">
                <a:solidFill>
                  <a:srgbClr val="423F34"/>
                </a:solidFill>
                <a:latin typeface="Open Sans"/>
              </a:rPr>
              <a:t>Non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622546" y="1557255"/>
            <a:ext cx="7331890" cy="2596948"/>
            <a:chOff x="0" y="0"/>
            <a:chExt cx="1724703" cy="6108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24703" cy="610888"/>
            </a:xfrm>
            <a:custGeom>
              <a:avLst/>
              <a:gdLst/>
              <a:ahLst/>
              <a:cxnLst/>
              <a:rect l="l" t="t" r="r" b="b"/>
              <a:pathLst>
                <a:path w="1724703" h="610888">
                  <a:moveTo>
                    <a:pt x="45405" y="0"/>
                  </a:moveTo>
                  <a:lnTo>
                    <a:pt x="1679298" y="0"/>
                  </a:lnTo>
                  <a:cubicBezTo>
                    <a:pt x="1704374" y="0"/>
                    <a:pt x="1724703" y="20328"/>
                    <a:pt x="1724703" y="45405"/>
                  </a:cubicBezTo>
                  <a:lnTo>
                    <a:pt x="1724703" y="565483"/>
                  </a:lnTo>
                  <a:cubicBezTo>
                    <a:pt x="1724703" y="590560"/>
                    <a:pt x="1704374" y="610888"/>
                    <a:pt x="1679298" y="610888"/>
                  </a:cubicBezTo>
                  <a:lnTo>
                    <a:pt x="45405" y="610888"/>
                  </a:lnTo>
                  <a:cubicBezTo>
                    <a:pt x="33363" y="610888"/>
                    <a:pt x="21814" y="606104"/>
                    <a:pt x="13299" y="597589"/>
                  </a:cubicBezTo>
                  <a:cubicBezTo>
                    <a:pt x="4784" y="589074"/>
                    <a:pt x="0" y="577525"/>
                    <a:pt x="0" y="565483"/>
                  </a:cubicBezTo>
                  <a:lnTo>
                    <a:pt x="0" y="45405"/>
                  </a:lnTo>
                  <a:cubicBezTo>
                    <a:pt x="0" y="20328"/>
                    <a:pt x="20328" y="0"/>
                    <a:pt x="45405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724703" cy="658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694893" y="1719297"/>
            <a:ext cx="7259544" cy="223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9"/>
              </a:lnSpc>
              <a:spcBef>
                <a:spcPct val="0"/>
              </a:spcBef>
            </a:pPr>
            <a:r>
              <a:rPr lang="en-US" sz="6999">
                <a:solidFill>
                  <a:srgbClr val="423F34"/>
                </a:solidFill>
                <a:latin typeface="Open Sans Extra Bold"/>
              </a:rPr>
              <a:t>Sử dụng phổ thấp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658720" y="5099501"/>
            <a:ext cx="7331890" cy="3634400"/>
            <a:chOff x="0" y="0"/>
            <a:chExt cx="1741891" cy="863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1891" cy="863451"/>
            </a:xfrm>
            <a:custGeom>
              <a:avLst/>
              <a:gdLst/>
              <a:ahLst/>
              <a:cxnLst/>
              <a:rect l="l" t="t" r="r" b="b"/>
              <a:pathLst>
                <a:path w="1741891" h="863451">
                  <a:moveTo>
                    <a:pt x="45405" y="0"/>
                  </a:moveTo>
                  <a:lnTo>
                    <a:pt x="1696486" y="0"/>
                  </a:lnTo>
                  <a:cubicBezTo>
                    <a:pt x="1721562" y="0"/>
                    <a:pt x="1741891" y="20328"/>
                    <a:pt x="1741891" y="45405"/>
                  </a:cubicBezTo>
                  <a:lnTo>
                    <a:pt x="1741891" y="818046"/>
                  </a:lnTo>
                  <a:cubicBezTo>
                    <a:pt x="1741891" y="843123"/>
                    <a:pt x="1721562" y="863451"/>
                    <a:pt x="1696486" y="863451"/>
                  </a:cubicBezTo>
                  <a:lnTo>
                    <a:pt x="45405" y="863451"/>
                  </a:lnTo>
                  <a:cubicBezTo>
                    <a:pt x="33363" y="863451"/>
                    <a:pt x="21814" y="858667"/>
                    <a:pt x="13299" y="850152"/>
                  </a:cubicBezTo>
                  <a:cubicBezTo>
                    <a:pt x="4784" y="841637"/>
                    <a:pt x="0" y="830088"/>
                    <a:pt x="0" y="818046"/>
                  </a:cubicBezTo>
                  <a:lnTo>
                    <a:pt x="0" y="45405"/>
                  </a:lnTo>
                  <a:cubicBezTo>
                    <a:pt x="0" y="20328"/>
                    <a:pt x="20328" y="0"/>
                    <a:pt x="45405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41891" cy="91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694893" y="5214255"/>
            <a:ext cx="7259544" cy="335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6"/>
              </a:lnSpc>
              <a:spcBef>
                <a:spcPct val="0"/>
              </a:spcBef>
            </a:pPr>
            <a:r>
              <a:rPr lang="en-US" sz="6997">
                <a:solidFill>
                  <a:srgbClr val="423F34"/>
                </a:solidFill>
                <a:latin typeface="Open Sans Extra Bold"/>
              </a:rPr>
              <a:t>Có thể truy cập kênh mang sóng con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5028" y="3982567"/>
            <a:ext cx="3748686" cy="81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 spc="167">
                <a:solidFill>
                  <a:srgbClr val="423F34"/>
                </a:solidFill>
                <a:latin typeface="Open Sans"/>
              </a:rPr>
              <a:t>Orthogonal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5028" y="5839137"/>
            <a:ext cx="3748686" cy="81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 spc="167">
                <a:solidFill>
                  <a:srgbClr val="423F34"/>
                </a:solidFill>
                <a:latin typeface="Open Sans"/>
              </a:rPr>
              <a:t>Multiple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5028" y="7624468"/>
            <a:ext cx="3748686" cy="81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 spc="167">
                <a:solidFill>
                  <a:srgbClr val="423F34"/>
                </a:solidFill>
                <a:latin typeface="Open Sans"/>
              </a:rPr>
              <a:t>Access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2121" y="36390"/>
            <a:ext cx="12277624" cy="251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Biski Bold"/>
              </a:rPr>
              <a:t>NOMA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5656994"/>
            <a:ext cx="9060933" cy="4230811"/>
            <a:chOff x="0" y="0"/>
            <a:chExt cx="8139829" cy="38007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39830" cy="3800721"/>
            </a:xfrm>
            <a:custGeom>
              <a:avLst/>
              <a:gdLst/>
              <a:ahLst/>
              <a:cxnLst/>
              <a:rect l="l" t="t" r="r" b="b"/>
              <a:pathLst>
                <a:path w="8139830" h="3800721">
                  <a:moveTo>
                    <a:pt x="8015369" y="59690"/>
                  </a:moveTo>
                  <a:cubicBezTo>
                    <a:pt x="8050929" y="59690"/>
                    <a:pt x="8080139" y="88900"/>
                    <a:pt x="8080139" y="124460"/>
                  </a:cubicBezTo>
                  <a:lnTo>
                    <a:pt x="8080139" y="3676261"/>
                  </a:lnTo>
                  <a:cubicBezTo>
                    <a:pt x="8080139" y="3711821"/>
                    <a:pt x="8050929" y="3741031"/>
                    <a:pt x="8015369" y="3741031"/>
                  </a:cubicBezTo>
                  <a:lnTo>
                    <a:pt x="124460" y="3741031"/>
                  </a:lnTo>
                  <a:cubicBezTo>
                    <a:pt x="88900" y="3741031"/>
                    <a:pt x="59690" y="3711821"/>
                    <a:pt x="59690" y="36762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015369" y="59690"/>
                  </a:lnTo>
                  <a:moveTo>
                    <a:pt x="80153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76261"/>
                  </a:lnTo>
                  <a:cubicBezTo>
                    <a:pt x="0" y="3744841"/>
                    <a:pt x="55880" y="3800721"/>
                    <a:pt x="124460" y="3800721"/>
                  </a:cubicBezTo>
                  <a:lnTo>
                    <a:pt x="8015369" y="3800721"/>
                  </a:lnTo>
                  <a:cubicBezTo>
                    <a:pt x="8083949" y="3800721"/>
                    <a:pt x="8139830" y="3744841"/>
                    <a:pt x="8139830" y="3676261"/>
                  </a:cubicBezTo>
                  <a:lnTo>
                    <a:pt x="8139830" y="124460"/>
                  </a:lnTo>
                  <a:cubicBezTo>
                    <a:pt x="8139829" y="55880"/>
                    <a:pt x="8083949" y="0"/>
                    <a:pt x="8015369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502" y="4344321"/>
            <a:ext cx="9060933" cy="1598358"/>
            <a:chOff x="0" y="0"/>
            <a:chExt cx="8469551" cy="14940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69551" cy="1494038"/>
            </a:xfrm>
            <a:custGeom>
              <a:avLst/>
              <a:gdLst/>
              <a:ahLst/>
              <a:cxnLst/>
              <a:rect l="l" t="t" r="r" b="b"/>
              <a:pathLst>
                <a:path w="8469551" h="1494038">
                  <a:moveTo>
                    <a:pt x="8345091" y="1494038"/>
                  </a:moveTo>
                  <a:lnTo>
                    <a:pt x="124460" y="1494038"/>
                  </a:lnTo>
                  <a:cubicBezTo>
                    <a:pt x="55880" y="1494038"/>
                    <a:pt x="0" y="1438158"/>
                    <a:pt x="0" y="13695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45091" y="0"/>
                  </a:lnTo>
                  <a:cubicBezTo>
                    <a:pt x="8413671" y="0"/>
                    <a:pt x="8469551" y="55880"/>
                    <a:pt x="8469551" y="124460"/>
                  </a:cubicBezTo>
                  <a:lnTo>
                    <a:pt x="8469551" y="1369578"/>
                  </a:lnTo>
                  <a:cubicBezTo>
                    <a:pt x="8469551" y="1438158"/>
                    <a:pt x="8413671" y="1494038"/>
                    <a:pt x="8345091" y="149403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212085" y="5656994"/>
            <a:ext cx="9060933" cy="4230811"/>
            <a:chOff x="0" y="0"/>
            <a:chExt cx="8139829" cy="38007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39830" cy="3800721"/>
            </a:xfrm>
            <a:custGeom>
              <a:avLst/>
              <a:gdLst/>
              <a:ahLst/>
              <a:cxnLst/>
              <a:rect l="l" t="t" r="r" b="b"/>
              <a:pathLst>
                <a:path w="8139830" h="3800721">
                  <a:moveTo>
                    <a:pt x="8015369" y="59690"/>
                  </a:moveTo>
                  <a:cubicBezTo>
                    <a:pt x="8050929" y="59690"/>
                    <a:pt x="8080139" y="88900"/>
                    <a:pt x="8080139" y="124460"/>
                  </a:cubicBezTo>
                  <a:lnTo>
                    <a:pt x="8080139" y="3676261"/>
                  </a:lnTo>
                  <a:cubicBezTo>
                    <a:pt x="8080139" y="3711821"/>
                    <a:pt x="8050929" y="3741031"/>
                    <a:pt x="8015369" y="3741031"/>
                  </a:cubicBezTo>
                  <a:lnTo>
                    <a:pt x="124460" y="3741031"/>
                  </a:lnTo>
                  <a:cubicBezTo>
                    <a:pt x="88900" y="3741031"/>
                    <a:pt x="59690" y="3711821"/>
                    <a:pt x="59690" y="36762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015369" y="59690"/>
                  </a:lnTo>
                  <a:moveTo>
                    <a:pt x="80153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76261"/>
                  </a:lnTo>
                  <a:cubicBezTo>
                    <a:pt x="0" y="3744841"/>
                    <a:pt x="55880" y="3800721"/>
                    <a:pt x="124460" y="3800721"/>
                  </a:cubicBezTo>
                  <a:lnTo>
                    <a:pt x="8015369" y="3800721"/>
                  </a:lnTo>
                  <a:cubicBezTo>
                    <a:pt x="8083949" y="3800721"/>
                    <a:pt x="8139830" y="3744841"/>
                    <a:pt x="8139830" y="3676261"/>
                  </a:cubicBezTo>
                  <a:lnTo>
                    <a:pt x="8139830" y="124460"/>
                  </a:lnTo>
                  <a:cubicBezTo>
                    <a:pt x="8139829" y="55880"/>
                    <a:pt x="8083949" y="0"/>
                    <a:pt x="8015369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212085" y="4344321"/>
            <a:ext cx="9075915" cy="1598358"/>
            <a:chOff x="0" y="0"/>
            <a:chExt cx="8483556" cy="14940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83556" cy="1494038"/>
            </a:xfrm>
            <a:custGeom>
              <a:avLst/>
              <a:gdLst/>
              <a:ahLst/>
              <a:cxnLst/>
              <a:rect l="l" t="t" r="r" b="b"/>
              <a:pathLst>
                <a:path w="8483556" h="1494038">
                  <a:moveTo>
                    <a:pt x="8359095" y="1494038"/>
                  </a:moveTo>
                  <a:lnTo>
                    <a:pt x="124460" y="1494038"/>
                  </a:lnTo>
                  <a:cubicBezTo>
                    <a:pt x="55880" y="1494038"/>
                    <a:pt x="0" y="1438158"/>
                    <a:pt x="0" y="13695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59096" y="0"/>
                  </a:lnTo>
                  <a:cubicBezTo>
                    <a:pt x="8427676" y="0"/>
                    <a:pt x="8483556" y="55880"/>
                    <a:pt x="8483556" y="124460"/>
                  </a:cubicBezTo>
                  <a:lnTo>
                    <a:pt x="8483556" y="1369578"/>
                  </a:lnTo>
                  <a:cubicBezTo>
                    <a:pt x="8483556" y="1438158"/>
                    <a:pt x="8427676" y="1494038"/>
                    <a:pt x="8359096" y="149403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11" name="Freeform 11"/>
          <p:cNvSpPr/>
          <p:nvPr/>
        </p:nvSpPr>
        <p:spPr>
          <a:xfrm rot="5040684">
            <a:off x="1280605" y="333386"/>
            <a:ext cx="3283031" cy="2901006"/>
          </a:xfrm>
          <a:custGeom>
            <a:avLst/>
            <a:gdLst/>
            <a:ahLst/>
            <a:cxnLst/>
            <a:rect l="l" t="t" r="r" b="b"/>
            <a:pathLst>
              <a:path w="3283031" h="2901006">
                <a:moveTo>
                  <a:pt x="0" y="0"/>
                </a:moveTo>
                <a:lnTo>
                  <a:pt x="3283031" y="0"/>
                </a:lnTo>
                <a:lnTo>
                  <a:pt x="3283031" y="2901006"/>
                </a:lnTo>
                <a:lnTo>
                  <a:pt x="0" y="2901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728544" flipV="1">
            <a:off x="13599678" y="344837"/>
            <a:ext cx="3283031" cy="2901006"/>
          </a:xfrm>
          <a:custGeom>
            <a:avLst/>
            <a:gdLst/>
            <a:ahLst/>
            <a:cxnLst/>
            <a:rect l="l" t="t" r="r" b="b"/>
            <a:pathLst>
              <a:path w="3283031" h="2901006">
                <a:moveTo>
                  <a:pt x="0" y="2901006"/>
                </a:moveTo>
                <a:lnTo>
                  <a:pt x="3283031" y="2901006"/>
                </a:lnTo>
                <a:lnTo>
                  <a:pt x="3283031" y="0"/>
                </a:lnTo>
                <a:lnTo>
                  <a:pt x="0" y="0"/>
                </a:lnTo>
                <a:lnTo>
                  <a:pt x="0" y="29010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4227" y="6173054"/>
            <a:ext cx="8403482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Phục vụ cùng thời gian, tần số, mã nhưng khác mức công suất.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Hiệu suất mang tầm quan trọng lớn và khai thác triệt để miền công suất cần.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Hỗ trợ nhiều kết nối hơn các hệ thống khác.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00369" y="6419849"/>
            <a:ext cx="8484365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Dùng để giải mã tín hiệu cho từng người dùng.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Tỷ lệ lặp lại biến dựa trên phân tích sự phát triển.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Chiến lược phân bổ công suất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8833" y="4668838"/>
            <a:ext cx="7503266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li Bold"/>
              </a:rPr>
              <a:t>ĐA TRUY CẬP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9036" y="4670219"/>
            <a:ext cx="7503266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Mali Bold"/>
              </a:rPr>
              <a:t>LOẠI BỎ GIAO THOA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2121" y="36390"/>
            <a:ext cx="12277624" cy="251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Biski Bold"/>
              </a:rPr>
              <a:t>NOMA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5143500"/>
            <a:ext cx="11227305" cy="4744304"/>
            <a:chOff x="0" y="0"/>
            <a:chExt cx="8139829" cy="34396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39830" cy="3439635"/>
            </a:xfrm>
            <a:custGeom>
              <a:avLst/>
              <a:gdLst/>
              <a:ahLst/>
              <a:cxnLst/>
              <a:rect l="l" t="t" r="r" b="b"/>
              <a:pathLst>
                <a:path w="8139830" h="3439635">
                  <a:moveTo>
                    <a:pt x="8015369" y="59690"/>
                  </a:moveTo>
                  <a:cubicBezTo>
                    <a:pt x="8050929" y="59690"/>
                    <a:pt x="8080139" y="88900"/>
                    <a:pt x="8080139" y="124460"/>
                  </a:cubicBezTo>
                  <a:lnTo>
                    <a:pt x="8080139" y="3315175"/>
                  </a:lnTo>
                  <a:cubicBezTo>
                    <a:pt x="8080139" y="3350735"/>
                    <a:pt x="8050929" y="3379944"/>
                    <a:pt x="8015369" y="3379944"/>
                  </a:cubicBezTo>
                  <a:lnTo>
                    <a:pt x="124460" y="3379944"/>
                  </a:lnTo>
                  <a:cubicBezTo>
                    <a:pt x="88900" y="3379944"/>
                    <a:pt x="59690" y="3350735"/>
                    <a:pt x="59690" y="33151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015369" y="59690"/>
                  </a:lnTo>
                  <a:moveTo>
                    <a:pt x="80153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15175"/>
                  </a:lnTo>
                  <a:cubicBezTo>
                    <a:pt x="0" y="3383755"/>
                    <a:pt x="55880" y="3439635"/>
                    <a:pt x="124460" y="3439635"/>
                  </a:cubicBezTo>
                  <a:lnTo>
                    <a:pt x="8015369" y="3439635"/>
                  </a:lnTo>
                  <a:cubicBezTo>
                    <a:pt x="8083949" y="3439635"/>
                    <a:pt x="8139830" y="3383755"/>
                    <a:pt x="8139830" y="3315175"/>
                  </a:cubicBezTo>
                  <a:lnTo>
                    <a:pt x="8139830" y="124460"/>
                  </a:lnTo>
                  <a:cubicBezTo>
                    <a:pt x="8139829" y="55880"/>
                    <a:pt x="8083949" y="0"/>
                    <a:pt x="8015369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539061"/>
            <a:ext cx="11227305" cy="1980509"/>
            <a:chOff x="0" y="0"/>
            <a:chExt cx="8469551" cy="14940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69551" cy="1494038"/>
            </a:xfrm>
            <a:custGeom>
              <a:avLst/>
              <a:gdLst/>
              <a:ahLst/>
              <a:cxnLst/>
              <a:rect l="l" t="t" r="r" b="b"/>
              <a:pathLst>
                <a:path w="8469551" h="1494038">
                  <a:moveTo>
                    <a:pt x="8345091" y="1494038"/>
                  </a:moveTo>
                  <a:lnTo>
                    <a:pt x="124460" y="1494038"/>
                  </a:lnTo>
                  <a:cubicBezTo>
                    <a:pt x="55880" y="1494038"/>
                    <a:pt x="0" y="1438158"/>
                    <a:pt x="0" y="13695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45091" y="0"/>
                  </a:lnTo>
                  <a:cubicBezTo>
                    <a:pt x="8413671" y="0"/>
                    <a:pt x="8469551" y="55880"/>
                    <a:pt x="8469551" y="124460"/>
                  </a:cubicBezTo>
                  <a:lnTo>
                    <a:pt x="8469551" y="1369578"/>
                  </a:lnTo>
                  <a:cubicBezTo>
                    <a:pt x="8469551" y="1438158"/>
                    <a:pt x="8413671" y="1494038"/>
                    <a:pt x="8345091" y="149403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415750" y="6684250"/>
            <a:ext cx="6860905" cy="3203555"/>
            <a:chOff x="0" y="0"/>
            <a:chExt cx="8139829" cy="38007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39830" cy="3800721"/>
            </a:xfrm>
            <a:custGeom>
              <a:avLst/>
              <a:gdLst/>
              <a:ahLst/>
              <a:cxnLst/>
              <a:rect l="l" t="t" r="r" b="b"/>
              <a:pathLst>
                <a:path w="8139830" h="3800721">
                  <a:moveTo>
                    <a:pt x="8015369" y="59690"/>
                  </a:moveTo>
                  <a:cubicBezTo>
                    <a:pt x="8050929" y="59690"/>
                    <a:pt x="8080139" y="88900"/>
                    <a:pt x="8080139" y="124460"/>
                  </a:cubicBezTo>
                  <a:lnTo>
                    <a:pt x="8080139" y="3676261"/>
                  </a:lnTo>
                  <a:cubicBezTo>
                    <a:pt x="8080139" y="3711821"/>
                    <a:pt x="8050929" y="3741031"/>
                    <a:pt x="8015369" y="3741031"/>
                  </a:cubicBezTo>
                  <a:lnTo>
                    <a:pt x="124460" y="3741031"/>
                  </a:lnTo>
                  <a:cubicBezTo>
                    <a:pt x="88900" y="3741031"/>
                    <a:pt x="59690" y="3711821"/>
                    <a:pt x="59690" y="36762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015369" y="59690"/>
                  </a:lnTo>
                  <a:moveTo>
                    <a:pt x="80153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76261"/>
                  </a:lnTo>
                  <a:cubicBezTo>
                    <a:pt x="0" y="3744841"/>
                    <a:pt x="55880" y="3800721"/>
                    <a:pt x="124460" y="3800721"/>
                  </a:cubicBezTo>
                  <a:lnTo>
                    <a:pt x="8015369" y="3800721"/>
                  </a:lnTo>
                  <a:cubicBezTo>
                    <a:pt x="8083949" y="3800721"/>
                    <a:pt x="8139830" y="3744841"/>
                    <a:pt x="8139830" y="3676261"/>
                  </a:cubicBezTo>
                  <a:lnTo>
                    <a:pt x="8139830" y="124460"/>
                  </a:lnTo>
                  <a:cubicBezTo>
                    <a:pt x="8139829" y="55880"/>
                    <a:pt x="8083949" y="0"/>
                    <a:pt x="8015369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415750" y="5690299"/>
            <a:ext cx="6872250" cy="1210271"/>
            <a:chOff x="0" y="0"/>
            <a:chExt cx="8483556" cy="14940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83556" cy="1494038"/>
            </a:xfrm>
            <a:custGeom>
              <a:avLst/>
              <a:gdLst/>
              <a:ahLst/>
              <a:cxnLst/>
              <a:rect l="l" t="t" r="r" b="b"/>
              <a:pathLst>
                <a:path w="8483556" h="1494038">
                  <a:moveTo>
                    <a:pt x="8359095" y="1494038"/>
                  </a:moveTo>
                  <a:lnTo>
                    <a:pt x="124460" y="1494038"/>
                  </a:lnTo>
                  <a:cubicBezTo>
                    <a:pt x="55880" y="1494038"/>
                    <a:pt x="0" y="1438158"/>
                    <a:pt x="0" y="13695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59096" y="0"/>
                  </a:lnTo>
                  <a:cubicBezTo>
                    <a:pt x="8427676" y="0"/>
                    <a:pt x="8483556" y="55880"/>
                    <a:pt x="8483556" y="124460"/>
                  </a:cubicBezTo>
                  <a:lnTo>
                    <a:pt x="8483556" y="1369578"/>
                  </a:lnTo>
                  <a:cubicBezTo>
                    <a:pt x="8483556" y="1438158"/>
                    <a:pt x="8427676" y="1494038"/>
                    <a:pt x="8359096" y="149403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11" name="Freeform 11"/>
          <p:cNvSpPr/>
          <p:nvPr/>
        </p:nvSpPr>
        <p:spPr>
          <a:xfrm rot="5040684">
            <a:off x="1280605" y="333386"/>
            <a:ext cx="3283031" cy="2901006"/>
          </a:xfrm>
          <a:custGeom>
            <a:avLst/>
            <a:gdLst/>
            <a:ahLst/>
            <a:cxnLst/>
            <a:rect l="l" t="t" r="r" b="b"/>
            <a:pathLst>
              <a:path w="3283031" h="2901006">
                <a:moveTo>
                  <a:pt x="0" y="0"/>
                </a:moveTo>
                <a:lnTo>
                  <a:pt x="3283031" y="0"/>
                </a:lnTo>
                <a:lnTo>
                  <a:pt x="3283031" y="2901006"/>
                </a:lnTo>
                <a:lnTo>
                  <a:pt x="0" y="2901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728544" flipV="1">
            <a:off x="13599678" y="344837"/>
            <a:ext cx="3283031" cy="2901006"/>
          </a:xfrm>
          <a:custGeom>
            <a:avLst/>
            <a:gdLst/>
            <a:ahLst/>
            <a:cxnLst/>
            <a:rect l="l" t="t" r="r" b="b"/>
            <a:pathLst>
              <a:path w="3283031" h="2901006">
                <a:moveTo>
                  <a:pt x="0" y="2901006"/>
                </a:moveTo>
                <a:lnTo>
                  <a:pt x="3283031" y="2901006"/>
                </a:lnTo>
                <a:lnTo>
                  <a:pt x="3283031" y="0"/>
                </a:lnTo>
                <a:lnTo>
                  <a:pt x="0" y="0"/>
                </a:lnTo>
                <a:lnTo>
                  <a:pt x="0" y="29010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83001" y="6063803"/>
            <a:ext cx="10661303" cy="3096352"/>
          </a:xfrm>
          <a:custGeom>
            <a:avLst/>
            <a:gdLst/>
            <a:ahLst/>
            <a:cxnLst/>
            <a:rect l="l" t="t" r="r" b="b"/>
            <a:pathLst>
              <a:path w="10661303" h="3096352">
                <a:moveTo>
                  <a:pt x="0" y="0"/>
                </a:moveTo>
                <a:lnTo>
                  <a:pt x="10661303" y="0"/>
                </a:lnTo>
                <a:lnTo>
                  <a:pt x="10661303" y="3096352"/>
                </a:lnTo>
                <a:lnTo>
                  <a:pt x="0" y="3096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634038" y="7257530"/>
            <a:ext cx="6424330" cy="200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436" lvl="1" indent="-245218" algn="ctr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Mali"/>
              </a:rPr>
              <a:t>Dùng để giải mã tín hiệu cho từng người dùng.</a:t>
            </a:r>
          </a:p>
          <a:p>
            <a:pPr marL="490436" lvl="1" indent="-245218" algn="ctr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Mali"/>
              </a:rPr>
              <a:t>Tỷ lệ lặp lại biến dựa trên phân tích sự phát triển.</a:t>
            </a:r>
          </a:p>
          <a:p>
            <a:pPr marL="490436" lvl="1" indent="-245218" algn="ctr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Mali"/>
              </a:rPr>
              <a:t>Chiến lược phân bổ công suất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5044" y="3944890"/>
            <a:ext cx="9297218" cy="105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3"/>
              </a:lnSpc>
            </a:pPr>
            <a:r>
              <a:rPr lang="en-US" sz="6195">
                <a:solidFill>
                  <a:srgbClr val="000000"/>
                </a:solidFill>
                <a:latin typeface="Mali Bold"/>
              </a:rPr>
              <a:t>ĐA TRUY CẬP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28335" y="5925778"/>
            <a:ext cx="5681446" cy="6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3785">
                <a:solidFill>
                  <a:srgbClr val="000000"/>
                </a:solidFill>
                <a:latin typeface="Mali Bold"/>
              </a:rPr>
              <a:t>LOẠI BỎ GIAO THOA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2121" y="36390"/>
            <a:ext cx="12277624" cy="251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Biski Bold"/>
              </a:rPr>
              <a:t>NOMA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5656994"/>
            <a:ext cx="9060933" cy="4230811"/>
            <a:chOff x="0" y="0"/>
            <a:chExt cx="8139829" cy="38007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39830" cy="3800721"/>
            </a:xfrm>
            <a:custGeom>
              <a:avLst/>
              <a:gdLst/>
              <a:ahLst/>
              <a:cxnLst/>
              <a:rect l="l" t="t" r="r" b="b"/>
              <a:pathLst>
                <a:path w="8139830" h="3800721">
                  <a:moveTo>
                    <a:pt x="8015369" y="59690"/>
                  </a:moveTo>
                  <a:cubicBezTo>
                    <a:pt x="8050929" y="59690"/>
                    <a:pt x="8080139" y="88900"/>
                    <a:pt x="8080139" y="124460"/>
                  </a:cubicBezTo>
                  <a:lnTo>
                    <a:pt x="8080139" y="3676261"/>
                  </a:lnTo>
                  <a:cubicBezTo>
                    <a:pt x="8080139" y="3711821"/>
                    <a:pt x="8050929" y="3741031"/>
                    <a:pt x="8015369" y="3741031"/>
                  </a:cubicBezTo>
                  <a:lnTo>
                    <a:pt x="124460" y="3741031"/>
                  </a:lnTo>
                  <a:cubicBezTo>
                    <a:pt x="88900" y="3741031"/>
                    <a:pt x="59690" y="3711821"/>
                    <a:pt x="59690" y="36762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015369" y="59690"/>
                  </a:lnTo>
                  <a:moveTo>
                    <a:pt x="80153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76261"/>
                  </a:lnTo>
                  <a:cubicBezTo>
                    <a:pt x="0" y="3744841"/>
                    <a:pt x="55880" y="3800721"/>
                    <a:pt x="124460" y="3800721"/>
                  </a:cubicBezTo>
                  <a:lnTo>
                    <a:pt x="8015369" y="3800721"/>
                  </a:lnTo>
                  <a:cubicBezTo>
                    <a:pt x="8083949" y="3800721"/>
                    <a:pt x="8139830" y="3744841"/>
                    <a:pt x="8139830" y="3676261"/>
                  </a:cubicBezTo>
                  <a:lnTo>
                    <a:pt x="8139830" y="124460"/>
                  </a:lnTo>
                  <a:cubicBezTo>
                    <a:pt x="8139829" y="55880"/>
                    <a:pt x="8083949" y="0"/>
                    <a:pt x="8015369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502" y="4344321"/>
            <a:ext cx="9060933" cy="1598358"/>
            <a:chOff x="0" y="0"/>
            <a:chExt cx="8469551" cy="14940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69551" cy="1494038"/>
            </a:xfrm>
            <a:custGeom>
              <a:avLst/>
              <a:gdLst/>
              <a:ahLst/>
              <a:cxnLst/>
              <a:rect l="l" t="t" r="r" b="b"/>
              <a:pathLst>
                <a:path w="8469551" h="1494038">
                  <a:moveTo>
                    <a:pt x="8345091" y="1494038"/>
                  </a:moveTo>
                  <a:lnTo>
                    <a:pt x="124460" y="1494038"/>
                  </a:lnTo>
                  <a:cubicBezTo>
                    <a:pt x="55880" y="1494038"/>
                    <a:pt x="0" y="1438158"/>
                    <a:pt x="0" y="13695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45091" y="0"/>
                  </a:lnTo>
                  <a:cubicBezTo>
                    <a:pt x="8413671" y="0"/>
                    <a:pt x="8469551" y="55880"/>
                    <a:pt x="8469551" y="124460"/>
                  </a:cubicBezTo>
                  <a:lnTo>
                    <a:pt x="8469551" y="1369578"/>
                  </a:lnTo>
                  <a:cubicBezTo>
                    <a:pt x="8469551" y="1438158"/>
                    <a:pt x="8413671" y="1494038"/>
                    <a:pt x="8345091" y="149403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212085" y="5656994"/>
            <a:ext cx="9060933" cy="4230811"/>
            <a:chOff x="0" y="0"/>
            <a:chExt cx="8139829" cy="38007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39830" cy="3800721"/>
            </a:xfrm>
            <a:custGeom>
              <a:avLst/>
              <a:gdLst/>
              <a:ahLst/>
              <a:cxnLst/>
              <a:rect l="l" t="t" r="r" b="b"/>
              <a:pathLst>
                <a:path w="8139830" h="3800721">
                  <a:moveTo>
                    <a:pt x="8015369" y="59690"/>
                  </a:moveTo>
                  <a:cubicBezTo>
                    <a:pt x="8050929" y="59690"/>
                    <a:pt x="8080139" y="88900"/>
                    <a:pt x="8080139" y="124460"/>
                  </a:cubicBezTo>
                  <a:lnTo>
                    <a:pt x="8080139" y="3676261"/>
                  </a:lnTo>
                  <a:cubicBezTo>
                    <a:pt x="8080139" y="3711821"/>
                    <a:pt x="8050929" y="3741031"/>
                    <a:pt x="8015369" y="3741031"/>
                  </a:cubicBezTo>
                  <a:lnTo>
                    <a:pt x="124460" y="3741031"/>
                  </a:lnTo>
                  <a:cubicBezTo>
                    <a:pt x="88900" y="3741031"/>
                    <a:pt x="59690" y="3711821"/>
                    <a:pt x="59690" y="36762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015369" y="59690"/>
                  </a:lnTo>
                  <a:moveTo>
                    <a:pt x="80153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76261"/>
                  </a:lnTo>
                  <a:cubicBezTo>
                    <a:pt x="0" y="3744841"/>
                    <a:pt x="55880" y="3800721"/>
                    <a:pt x="124460" y="3800721"/>
                  </a:cubicBezTo>
                  <a:lnTo>
                    <a:pt x="8015369" y="3800721"/>
                  </a:lnTo>
                  <a:cubicBezTo>
                    <a:pt x="8083949" y="3800721"/>
                    <a:pt x="8139830" y="3744841"/>
                    <a:pt x="8139830" y="3676261"/>
                  </a:cubicBezTo>
                  <a:lnTo>
                    <a:pt x="8139830" y="124460"/>
                  </a:lnTo>
                  <a:cubicBezTo>
                    <a:pt x="8139829" y="55880"/>
                    <a:pt x="8083949" y="0"/>
                    <a:pt x="8015369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212085" y="4344321"/>
            <a:ext cx="9075915" cy="1598358"/>
            <a:chOff x="0" y="0"/>
            <a:chExt cx="8483556" cy="14940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83556" cy="1494038"/>
            </a:xfrm>
            <a:custGeom>
              <a:avLst/>
              <a:gdLst/>
              <a:ahLst/>
              <a:cxnLst/>
              <a:rect l="l" t="t" r="r" b="b"/>
              <a:pathLst>
                <a:path w="8483556" h="1494038">
                  <a:moveTo>
                    <a:pt x="8359095" y="1494038"/>
                  </a:moveTo>
                  <a:lnTo>
                    <a:pt x="124460" y="1494038"/>
                  </a:lnTo>
                  <a:cubicBezTo>
                    <a:pt x="55880" y="1494038"/>
                    <a:pt x="0" y="1438158"/>
                    <a:pt x="0" y="13695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59096" y="0"/>
                  </a:lnTo>
                  <a:cubicBezTo>
                    <a:pt x="8427676" y="0"/>
                    <a:pt x="8483556" y="55880"/>
                    <a:pt x="8483556" y="124460"/>
                  </a:cubicBezTo>
                  <a:lnTo>
                    <a:pt x="8483556" y="1369578"/>
                  </a:lnTo>
                  <a:cubicBezTo>
                    <a:pt x="8483556" y="1438158"/>
                    <a:pt x="8427676" y="1494038"/>
                    <a:pt x="8359096" y="149403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11" name="Freeform 11"/>
          <p:cNvSpPr/>
          <p:nvPr/>
        </p:nvSpPr>
        <p:spPr>
          <a:xfrm rot="5040684">
            <a:off x="1280605" y="333386"/>
            <a:ext cx="3283031" cy="2901006"/>
          </a:xfrm>
          <a:custGeom>
            <a:avLst/>
            <a:gdLst/>
            <a:ahLst/>
            <a:cxnLst/>
            <a:rect l="l" t="t" r="r" b="b"/>
            <a:pathLst>
              <a:path w="3283031" h="2901006">
                <a:moveTo>
                  <a:pt x="0" y="0"/>
                </a:moveTo>
                <a:lnTo>
                  <a:pt x="3283031" y="0"/>
                </a:lnTo>
                <a:lnTo>
                  <a:pt x="3283031" y="2901006"/>
                </a:lnTo>
                <a:lnTo>
                  <a:pt x="0" y="2901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728544" flipV="1">
            <a:off x="13599678" y="344837"/>
            <a:ext cx="3283031" cy="2901006"/>
          </a:xfrm>
          <a:custGeom>
            <a:avLst/>
            <a:gdLst/>
            <a:ahLst/>
            <a:cxnLst/>
            <a:rect l="l" t="t" r="r" b="b"/>
            <a:pathLst>
              <a:path w="3283031" h="2901006">
                <a:moveTo>
                  <a:pt x="0" y="2901006"/>
                </a:moveTo>
                <a:lnTo>
                  <a:pt x="3283031" y="2901006"/>
                </a:lnTo>
                <a:lnTo>
                  <a:pt x="3283031" y="0"/>
                </a:lnTo>
                <a:lnTo>
                  <a:pt x="0" y="0"/>
                </a:lnTo>
                <a:lnTo>
                  <a:pt x="0" y="29010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4227" y="6173054"/>
            <a:ext cx="8403482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Phục vụ cùng thời gian, tần số, mã nhưng khác mức công suất.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Hiệu suất mang tầm quan trọng lớn và khai thác triệt để miền công suất cần.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Hỗ trợ nhiều kết nối hơn các hệ thống khác.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00369" y="6419849"/>
            <a:ext cx="8484365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Dùng để giải mã tín hiệu cho từng người dùng.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Tỷ lệ lặp lại biến dựa trên phân tích sự phát triển.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ali"/>
              </a:rPr>
              <a:t>Chiến lược phân bổ công suất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8833" y="4668838"/>
            <a:ext cx="7503266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li Bold"/>
              </a:rPr>
              <a:t>ĐA TRUY CẬP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9036" y="4670219"/>
            <a:ext cx="7503266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Mali Bold"/>
              </a:rPr>
              <a:t>LOẠI BỎ GIAO THOA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2121" y="36390"/>
            <a:ext cx="12277624" cy="251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Biski Bold"/>
              </a:rPr>
              <a:t>NOMA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6876868"/>
            <a:ext cx="6448385" cy="3010937"/>
            <a:chOff x="0" y="0"/>
            <a:chExt cx="8139829" cy="38007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39830" cy="3800721"/>
            </a:xfrm>
            <a:custGeom>
              <a:avLst/>
              <a:gdLst/>
              <a:ahLst/>
              <a:cxnLst/>
              <a:rect l="l" t="t" r="r" b="b"/>
              <a:pathLst>
                <a:path w="8139830" h="3800721">
                  <a:moveTo>
                    <a:pt x="8015369" y="59690"/>
                  </a:moveTo>
                  <a:cubicBezTo>
                    <a:pt x="8050929" y="59690"/>
                    <a:pt x="8080139" y="88900"/>
                    <a:pt x="8080139" y="124460"/>
                  </a:cubicBezTo>
                  <a:lnTo>
                    <a:pt x="8080139" y="3676261"/>
                  </a:lnTo>
                  <a:cubicBezTo>
                    <a:pt x="8080139" y="3711821"/>
                    <a:pt x="8050929" y="3741031"/>
                    <a:pt x="8015369" y="3741031"/>
                  </a:cubicBezTo>
                  <a:lnTo>
                    <a:pt x="124460" y="3741031"/>
                  </a:lnTo>
                  <a:cubicBezTo>
                    <a:pt x="88900" y="3741031"/>
                    <a:pt x="59690" y="3711821"/>
                    <a:pt x="59690" y="36762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015369" y="59690"/>
                  </a:lnTo>
                  <a:moveTo>
                    <a:pt x="80153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76261"/>
                  </a:lnTo>
                  <a:cubicBezTo>
                    <a:pt x="0" y="3744841"/>
                    <a:pt x="55880" y="3800721"/>
                    <a:pt x="124460" y="3800721"/>
                  </a:cubicBezTo>
                  <a:lnTo>
                    <a:pt x="8015369" y="3800721"/>
                  </a:lnTo>
                  <a:cubicBezTo>
                    <a:pt x="8083949" y="3800721"/>
                    <a:pt x="8139830" y="3744841"/>
                    <a:pt x="8139830" y="3676261"/>
                  </a:cubicBezTo>
                  <a:lnTo>
                    <a:pt x="8139830" y="124460"/>
                  </a:lnTo>
                  <a:cubicBezTo>
                    <a:pt x="8139829" y="55880"/>
                    <a:pt x="8083949" y="0"/>
                    <a:pt x="8015369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915" y="5942679"/>
            <a:ext cx="6448385" cy="1137502"/>
            <a:chOff x="0" y="0"/>
            <a:chExt cx="8469551" cy="14940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69551" cy="1494038"/>
            </a:xfrm>
            <a:custGeom>
              <a:avLst/>
              <a:gdLst/>
              <a:ahLst/>
              <a:cxnLst/>
              <a:rect l="l" t="t" r="r" b="b"/>
              <a:pathLst>
                <a:path w="8469551" h="1494038">
                  <a:moveTo>
                    <a:pt x="8345091" y="1494038"/>
                  </a:moveTo>
                  <a:lnTo>
                    <a:pt x="124460" y="1494038"/>
                  </a:lnTo>
                  <a:cubicBezTo>
                    <a:pt x="55880" y="1494038"/>
                    <a:pt x="0" y="1438158"/>
                    <a:pt x="0" y="13695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45091" y="0"/>
                  </a:lnTo>
                  <a:cubicBezTo>
                    <a:pt x="8413671" y="0"/>
                    <a:pt x="8469551" y="55880"/>
                    <a:pt x="8469551" y="124460"/>
                  </a:cubicBezTo>
                  <a:lnTo>
                    <a:pt x="8469551" y="1369578"/>
                  </a:lnTo>
                  <a:cubicBezTo>
                    <a:pt x="8469551" y="1438158"/>
                    <a:pt x="8413671" y="1494038"/>
                    <a:pt x="8345091" y="149403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452300" y="4370498"/>
            <a:ext cx="11816162" cy="5517307"/>
            <a:chOff x="0" y="0"/>
            <a:chExt cx="8139829" cy="38007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39830" cy="3800721"/>
            </a:xfrm>
            <a:custGeom>
              <a:avLst/>
              <a:gdLst/>
              <a:ahLst/>
              <a:cxnLst/>
              <a:rect l="l" t="t" r="r" b="b"/>
              <a:pathLst>
                <a:path w="8139830" h="3800721">
                  <a:moveTo>
                    <a:pt x="8015369" y="59690"/>
                  </a:moveTo>
                  <a:cubicBezTo>
                    <a:pt x="8050929" y="59690"/>
                    <a:pt x="8080139" y="88900"/>
                    <a:pt x="8080139" y="124460"/>
                  </a:cubicBezTo>
                  <a:lnTo>
                    <a:pt x="8080139" y="3676261"/>
                  </a:lnTo>
                  <a:cubicBezTo>
                    <a:pt x="8080139" y="3711821"/>
                    <a:pt x="8050929" y="3741031"/>
                    <a:pt x="8015369" y="3741031"/>
                  </a:cubicBezTo>
                  <a:lnTo>
                    <a:pt x="124460" y="3741031"/>
                  </a:lnTo>
                  <a:cubicBezTo>
                    <a:pt x="88900" y="3741031"/>
                    <a:pt x="59690" y="3711821"/>
                    <a:pt x="59690" y="36762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015369" y="59690"/>
                  </a:lnTo>
                  <a:moveTo>
                    <a:pt x="80153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76261"/>
                  </a:lnTo>
                  <a:cubicBezTo>
                    <a:pt x="0" y="3744841"/>
                    <a:pt x="55880" y="3800721"/>
                    <a:pt x="124460" y="3800721"/>
                  </a:cubicBezTo>
                  <a:lnTo>
                    <a:pt x="8015369" y="3800721"/>
                  </a:lnTo>
                  <a:cubicBezTo>
                    <a:pt x="8083949" y="3800721"/>
                    <a:pt x="8139830" y="3744841"/>
                    <a:pt x="8139830" y="3676261"/>
                  </a:cubicBezTo>
                  <a:lnTo>
                    <a:pt x="8139830" y="124460"/>
                  </a:lnTo>
                  <a:cubicBezTo>
                    <a:pt x="8139829" y="55880"/>
                    <a:pt x="8083949" y="0"/>
                    <a:pt x="8015369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452300" y="3059978"/>
            <a:ext cx="11835700" cy="1862048"/>
            <a:chOff x="0" y="0"/>
            <a:chExt cx="8483556" cy="13346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83556" cy="1334673"/>
            </a:xfrm>
            <a:custGeom>
              <a:avLst/>
              <a:gdLst/>
              <a:ahLst/>
              <a:cxnLst/>
              <a:rect l="l" t="t" r="r" b="b"/>
              <a:pathLst>
                <a:path w="8483556" h="1334673">
                  <a:moveTo>
                    <a:pt x="8359095" y="1334673"/>
                  </a:moveTo>
                  <a:lnTo>
                    <a:pt x="124460" y="1334673"/>
                  </a:lnTo>
                  <a:cubicBezTo>
                    <a:pt x="55880" y="1334673"/>
                    <a:pt x="0" y="1278793"/>
                    <a:pt x="0" y="12102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59096" y="0"/>
                  </a:lnTo>
                  <a:cubicBezTo>
                    <a:pt x="8427676" y="0"/>
                    <a:pt x="8483556" y="55880"/>
                    <a:pt x="8483556" y="124460"/>
                  </a:cubicBezTo>
                  <a:lnTo>
                    <a:pt x="8483556" y="1210213"/>
                  </a:lnTo>
                  <a:cubicBezTo>
                    <a:pt x="8483556" y="1278793"/>
                    <a:pt x="8427676" y="1334673"/>
                    <a:pt x="8359096" y="1334673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11" name="Freeform 11"/>
          <p:cNvSpPr/>
          <p:nvPr/>
        </p:nvSpPr>
        <p:spPr>
          <a:xfrm rot="5040684">
            <a:off x="1280605" y="333386"/>
            <a:ext cx="3283031" cy="2901006"/>
          </a:xfrm>
          <a:custGeom>
            <a:avLst/>
            <a:gdLst/>
            <a:ahLst/>
            <a:cxnLst/>
            <a:rect l="l" t="t" r="r" b="b"/>
            <a:pathLst>
              <a:path w="3283031" h="2901006">
                <a:moveTo>
                  <a:pt x="0" y="0"/>
                </a:moveTo>
                <a:lnTo>
                  <a:pt x="3283031" y="0"/>
                </a:lnTo>
                <a:lnTo>
                  <a:pt x="3283031" y="2901006"/>
                </a:lnTo>
                <a:lnTo>
                  <a:pt x="0" y="2901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728544" flipV="1">
            <a:off x="13558229" y="141558"/>
            <a:ext cx="3283031" cy="2901006"/>
          </a:xfrm>
          <a:custGeom>
            <a:avLst/>
            <a:gdLst/>
            <a:ahLst/>
            <a:cxnLst/>
            <a:rect l="l" t="t" r="r" b="b"/>
            <a:pathLst>
              <a:path w="3283031" h="2901006">
                <a:moveTo>
                  <a:pt x="0" y="2901006"/>
                </a:moveTo>
                <a:lnTo>
                  <a:pt x="3283031" y="2901006"/>
                </a:lnTo>
                <a:lnTo>
                  <a:pt x="3283031" y="0"/>
                </a:lnTo>
                <a:lnTo>
                  <a:pt x="0" y="0"/>
                </a:lnTo>
                <a:lnTo>
                  <a:pt x="0" y="29010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601212" y="5103668"/>
            <a:ext cx="11477789" cy="4486608"/>
          </a:xfrm>
          <a:custGeom>
            <a:avLst/>
            <a:gdLst/>
            <a:ahLst/>
            <a:cxnLst/>
            <a:rect l="l" t="t" r="r" b="b"/>
            <a:pathLst>
              <a:path w="11477789" h="4486608">
                <a:moveTo>
                  <a:pt x="0" y="0"/>
                </a:moveTo>
                <a:lnTo>
                  <a:pt x="11477789" y="0"/>
                </a:lnTo>
                <a:lnTo>
                  <a:pt x="11477789" y="4486608"/>
                </a:lnTo>
                <a:lnTo>
                  <a:pt x="0" y="4486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7859" y="7246704"/>
            <a:ext cx="5980497" cy="226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948" lvl="1" indent="-230474" algn="ctr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000000"/>
                </a:solidFill>
                <a:latin typeface="Mali"/>
              </a:rPr>
              <a:t>Phục vụ cùng thời gian, tần số, mã nhưng khác mức công suất.</a:t>
            </a:r>
          </a:p>
          <a:p>
            <a:pPr marL="460948" lvl="1" indent="-230474" algn="ctr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000000"/>
                </a:solidFill>
                <a:latin typeface="Mali"/>
              </a:rPr>
              <a:t>Hiệu suất mang tầm quan trọng lớn và khai thác triệt để miền công suất cần.</a:t>
            </a:r>
          </a:p>
          <a:p>
            <a:pPr marL="460948" lvl="1" indent="-230474" algn="ctr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000000"/>
                </a:solidFill>
                <a:latin typeface="Mali"/>
              </a:rPr>
              <a:t>Hỗ trợ nhiều kết nối hơn các hệ thống khác.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4271" y="6174739"/>
            <a:ext cx="5339842" cy="60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1"/>
              </a:lnSpc>
            </a:pPr>
            <a:r>
              <a:rPr lang="en-US" sz="3558">
                <a:solidFill>
                  <a:srgbClr val="000000"/>
                </a:solidFill>
                <a:latin typeface="Mali Bold"/>
              </a:rPr>
              <a:t>ĐA TRUY CẬP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77728" y="3372394"/>
            <a:ext cx="9784843" cy="1113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8"/>
              </a:lnSpc>
            </a:pPr>
            <a:r>
              <a:rPr lang="en-US" sz="6520">
                <a:solidFill>
                  <a:srgbClr val="000000"/>
                </a:solidFill>
                <a:latin typeface="Mali Bold"/>
              </a:rPr>
              <a:t>LOẠI BỎ GIAO THOA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0662" y="2552700"/>
            <a:ext cx="5268946" cy="453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Biski Semi-Bold"/>
              </a:rPr>
              <a:t>Meet</a:t>
            </a:r>
          </a:p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Biski Semi-Bold"/>
              </a:rPr>
              <a:t>The</a:t>
            </a:r>
          </a:p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Biski Semi-Bold"/>
              </a:rPr>
              <a:t>Group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48222" y="4190895"/>
            <a:ext cx="308492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ali"/>
              </a:rPr>
              <a:t>Group Leader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65333" y="3493092"/>
            <a:ext cx="405070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ali Bold"/>
              </a:rPr>
              <a:t>NGUYEN DUC TRI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29312" y="9699236"/>
            <a:ext cx="308492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Mali"/>
              </a:rPr>
              <a:t>Researcher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55449" y="8988036"/>
            <a:ext cx="46325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ali Bold"/>
              </a:rPr>
              <a:t>HOANG NGOC ANH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86317" y="7694716"/>
            <a:ext cx="4004792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mtClean="0">
                <a:solidFill>
                  <a:srgbClr val="000000"/>
                </a:solidFill>
                <a:latin typeface="Mali"/>
              </a:rPr>
              <a:t>Coding </a:t>
            </a:r>
            <a:r>
              <a:rPr lang="en-US" sz="2799" dirty="0">
                <a:solidFill>
                  <a:srgbClr val="000000"/>
                </a:solidFill>
                <a:latin typeface="Mali"/>
              </a:rPr>
              <a:t>Collector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3362" y="6365798"/>
            <a:ext cx="4050702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ali Bold"/>
              </a:rPr>
              <a:t>NGO NGUYEN MINH HUY</a:t>
            </a:r>
          </a:p>
        </p:txBody>
      </p:sp>
      <p:sp>
        <p:nvSpPr>
          <p:cNvPr id="9" name="Freeform 9"/>
          <p:cNvSpPr/>
          <p:nvPr/>
        </p:nvSpPr>
        <p:spPr>
          <a:xfrm>
            <a:off x="14361391" y="5481546"/>
            <a:ext cx="3420764" cy="3420764"/>
          </a:xfrm>
          <a:custGeom>
            <a:avLst/>
            <a:gdLst/>
            <a:ahLst/>
            <a:cxnLst/>
            <a:rect l="l" t="t" r="r" b="b"/>
            <a:pathLst>
              <a:path w="3420764" h="3420764">
                <a:moveTo>
                  <a:pt x="0" y="0"/>
                </a:moveTo>
                <a:lnTo>
                  <a:pt x="3420764" y="0"/>
                </a:lnTo>
                <a:lnTo>
                  <a:pt x="3420764" y="3420765"/>
                </a:lnTo>
                <a:lnTo>
                  <a:pt x="0" y="3420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95548" b="-1208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80302" y="0"/>
            <a:ext cx="3420764" cy="3420764"/>
          </a:xfrm>
          <a:custGeom>
            <a:avLst/>
            <a:gdLst/>
            <a:ahLst/>
            <a:cxnLst/>
            <a:rect l="l" t="t" r="r" b="b"/>
            <a:pathLst>
              <a:path w="3420764" h="3420764">
                <a:moveTo>
                  <a:pt x="0" y="0"/>
                </a:moveTo>
                <a:lnTo>
                  <a:pt x="3420764" y="0"/>
                </a:lnTo>
                <a:lnTo>
                  <a:pt x="3420764" y="3420764"/>
                </a:lnTo>
                <a:lnTo>
                  <a:pt x="0" y="342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9471" t="-1428" r="-99452" b="-1573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41496" y="2787046"/>
            <a:ext cx="3494434" cy="3494434"/>
          </a:xfrm>
          <a:custGeom>
            <a:avLst/>
            <a:gdLst/>
            <a:ahLst/>
            <a:cxnLst/>
            <a:rect l="l" t="t" r="r" b="b"/>
            <a:pathLst>
              <a:path w="3494434" h="3494434">
                <a:moveTo>
                  <a:pt x="0" y="0"/>
                </a:moveTo>
                <a:lnTo>
                  <a:pt x="3494433" y="0"/>
                </a:lnTo>
                <a:lnTo>
                  <a:pt x="3494433" y="3494434"/>
                </a:lnTo>
                <a:lnTo>
                  <a:pt x="0" y="3494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4424" t="-1442" r="-197492" b="-16855"/>
            </a:stretch>
          </a:blipFill>
        </p:spPr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2121" y="36390"/>
            <a:ext cx="12277624" cy="251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Biski Bold"/>
              </a:rPr>
              <a:t>NOMA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6876868"/>
            <a:ext cx="6448385" cy="3010937"/>
            <a:chOff x="0" y="0"/>
            <a:chExt cx="8139829" cy="38007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39830" cy="3800721"/>
            </a:xfrm>
            <a:custGeom>
              <a:avLst/>
              <a:gdLst/>
              <a:ahLst/>
              <a:cxnLst/>
              <a:rect l="l" t="t" r="r" b="b"/>
              <a:pathLst>
                <a:path w="8139830" h="3800721">
                  <a:moveTo>
                    <a:pt x="8015369" y="59690"/>
                  </a:moveTo>
                  <a:cubicBezTo>
                    <a:pt x="8050929" y="59690"/>
                    <a:pt x="8080139" y="88900"/>
                    <a:pt x="8080139" y="124460"/>
                  </a:cubicBezTo>
                  <a:lnTo>
                    <a:pt x="8080139" y="3676261"/>
                  </a:lnTo>
                  <a:cubicBezTo>
                    <a:pt x="8080139" y="3711821"/>
                    <a:pt x="8050929" y="3741031"/>
                    <a:pt x="8015369" y="3741031"/>
                  </a:cubicBezTo>
                  <a:lnTo>
                    <a:pt x="124460" y="3741031"/>
                  </a:lnTo>
                  <a:cubicBezTo>
                    <a:pt x="88900" y="3741031"/>
                    <a:pt x="59690" y="3711821"/>
                    <a:pt x="59690" y="36762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015369" y="59690"/>
                  </a:lnTo>
                  <a:moveTo>
                    <a:pt x="80153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76261"/>
                  </a:lnTo>
                  <a:cubicBezTo>
                    <a:pt x="0" y="3744841"/>
                    <a:pt x="55880" y="3800721"/>
                    <a:pt x="124460" y="3800721"/>
                  </a:cubicBezTo>
                  <a:lnTo>
                    <a:pt x="8015369" y="3800721"/>
                  </a:lnTo>
                  <a:cubicBezTo>
                    <a:pt x="8083949" y="3800721"/>
                    <a:pt x="8139830" y="3744841"/>
                    <a:pt x="8139830" y="3676261"/>
                  </a:cubicBezTo>
                  <a:lnTo>
                    <a:pt x="8139830" y="124460"/>
                  </a:lnTo>
                  <a:cubicBezTo>
                    <a:pt x="8139829" y="55880"/>
                    <a:pt x="8083949" y="0"/>
                    <a:pt x="8015369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915" y="5942679"/>
            <a:ext cx="6448385" cy="1137502"/>
            <a:chOff x="0" y="0"/>
            <a:chExt cx="8469551" cy="14940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69551" cy="1494038"/>
            </a:xfrm>
            <a:custGeom>
              <a:avLst/>
              <a:gdLst/>
              <a:ahLst/>
              <a:cxnLst/>
              <a:rect l="l" t="t" r="r" b="b"/>
              <a:pathLst>
                <a:path w="8469551" h="1494038">
                  <a:moveTo>
                    <a:pt x="8345091" y="1494038"/>
                  </a:moveTo>
                  <a:lnTo>
                    <a:pt x="124460" y="1494038"/>
                  </a:lnTo>
                  <a:cubicBezTo>
                    <a:pt x="55880" y="1494038"/>
                    <a:pt x="0" y="1438158"/>
                    <a:pt x="0" y="13695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45091" y="0"/>
                  </a:lnTo>
                  <a:cubicBezTo>
                    <a:pt x="8413671" y="0"/>
                    <a:pt x="8469551" y="55880"/>
                    <a:pt x="8469551" y="124460"/>
                  </a:cubicBezTo>
                  <a:lnTo>
                    <a:pt x="8469551" y="1369578"/>
                  </a:lnTo>
                  <a:cubicBezTo>
                    <a:pt x="8469551" y="1438158"/>
                    <a:pt x="8413671" y="1494038"/>
                    <a:pt x="8345091" y="1494038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452300" y="4368672"/>
            <a:ext cx="11820071" cy="5519132"/>
            <a:chOff x="0" y="0"/>
            <a:chExt cx="8139829" cy="38007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39830" cy="3800721"/>
            </a:xfrm>
            <a:custGeom>
              <a:avLst/>
              <a:gdLst/>
              <a:ahLst/>
              <a:cxnLst/>
              <a:rect l="l" t="t" r="r" b="b"/>
              <a:pathLst>
                <a:path w="8139830" h="3800721">
                  <a:moveTo>
                    <a:pt x="8015369" y="59690"/>
                  </a:moveTo>
                  <a:cubicBezTo>
                    <a:pt x="8050929" y="59690"/>
                    <a:pt x="8080139" y="88900"/>
                    <a:pt x="8080139" y="124460"/>
                  </a:cubicBezTo>
                  <a:lnTo>
                    <a:pt x="8080139" y="3676261"/>
                  </a:lnTo>
                  <a:cubicBezTo>
                    <a:pt x="8080139" y="3711821"/>
                    <a:pt x="8050929" y="3741031"/>
                    <a:pt x="8015369" y="3741031"/>
                  </a:cubicBezTo>
                  <a:lnTo>
                    <a:pt x="124460" y="3741031"/>
                  </a:lnTo>
                  <a:cubicBezTo>
                    <a:pt x="88900" y="3741031"/>
                    <a:pt x="59690" y="3711821"/>
                    <a:pt x="59690" y="36762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015369" y="59690"/>
                  </a:lnTo>
                  <a:moveTo>
                    <a:pt x="80153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76261"/>
                  </a:lnTo>
                  <a:cubicBezTo>
                    <a:pt x="0" y="3744841"/>
                    <a:pt x="55880" y="3800721"/>
                    <a:pt x="124460" y="3800721"/>
                  </a:cubicBezTo>
                  <a:lnTo>
                    <a:pt x="8015369" y="3800721"/>
                  </a:lnTo>
                  <a:cubicBezTo>
                    <a:pt x="8083949" y="3800721"/>
                    <a:pt x="8139830" y="3744841"/>
                    <a:pt x="8139830" y="3676261"/>
                  </a:cubicBezTo>
                  <a:lnTo>
                    <a:pt x="8139830" y="124460"/>
                  </a:lnTo>
                  <a:cubicBezTo>
                    <a:pt x="8139829" y="55880"/>
                    <a:pt x="8083949" y="0"/>
                    <a:pt x="8015369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452300" y="3057719"/>
            <a:ext cx="11839615" cy="1426279"/>
            <a:chOff x="0" y="0"/>
            <a:chExt cx="8483556" cy="10219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83556" cy="1021986"/>
            </a:xfrm>
            <a:custGeom>
              <a:avLst/>
              <a:gdLst/>
              <a:ahLst/>
              <a:cxnLst/>
              <a:rect l="l" t="t" r="r" b="b"/>
              <a:pathLst>
                <a:path w="8483556" h="1021986">
                  <a:moveTo>
                    <a:pt x="8359095" y="1021986"/>
                  </a:moveTo>
                  <a:lnTo>
                    <a:pt x="124460" y="1021986"/>
                  </a:lnTo>
                  <a:cubicBezTo>
                    <a:pt x="55880" y="1021986"/>
                    <a:pt x="0" y="966106"/>
                    <a:pt x="0" y="8975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59096" y="0"/>
                  </a:lnTo>
                  <a:cubicBezTo>
                    <a:pt x="8427676" y="0"/>
                    <a:pt x="8483556" y="55880"/>
                    <a:pt x="8483556" y="124460"/>
                  </a:cubicBezTo>
                  <a:lnTo>
                    <a:pt x="8483556" y="897526"/>
                  </a:lnTo>
                  <a:cubicBezTo>
                    <a:pt x="8483556" y="966106"/>
                    <a:pt x="8427676" y="1021986"/>
                    <a:pt x="8359096" y="1021986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11" name="Freeform 11"/>
          <p:cNvSpPr/>
          <p:nvPr/>
        </p:nvSpPr>
        <p:spPr>
          <a:xfrm rot="5040684">
            <a:off x="1280605" y="333386"/>
            <a:ext cx="3283031" cy="2901006"/>
          </a:xfrm>
          <a:custGeom>
            <a:avLst/>
            <a:gdLst/>
            <a:ahLst/>
            <a:cxnLst/>
            <a:rect l="l" t="t" r="r" b="b"/>
            <a:pathLst>
              <a:path w="3283031" h="2901006">
                <a:moveTo>
                  <a:pt x="0" y="0"/>
                </a:moveTo>
                <a:lnTo>
                  <a:pt x="3283031" y="0"/>
                </a:lnTo>
                <a:lnTo>
                  <a:pt x="3283031" y="2901006"/>
                </a:lnTo>
                <a:lnTo>
                  <a:pt x="0" y="2901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728544" flipV="1">
            <a:off x="13558229" y="141558"/>
            <a:ext cx="3283031" cy="2901006"/>
          </a:xfrm>
          <a:custGeom>
            <a:avLst/>
            <a:gdLst/>
            <a:ahLst/>
            <a:cxnLst/>
            <a:rect l="l" t="t" r="r" b="b"/>
            <a:pathLst>
              <a:path w="3283031" h="2901006">
                <a:moveTo>
                  <a:pt x="0" y="2901006"/>
                </a:moveTo>
                <a:lnTo>
                  <a:pt x="3283031" y="2901006"/>
                </a:lnTo>
                <a:lnTo>
                  <a:pt x="3283031" y="0"/>
                </a:lnTo>
                <a:lnTo>
                  <a:pt x="0" y="0"/>
                </a:lnTo>
                <a:lnTo>
                  <a:pt x="0" y="29010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06467" y="4518436"/>
            <a:ext cx="9531282" cy="5219605"/>
          </a:xfrm>
          <a:custGeom>
            <a:avLst/>
            <a:gdLst/>
            <a:ahLst/>
            <a:cxnLst/>
            <a:rect l="l" t="t" r="r" b="b"/>
            <a:pathLst>
              <a:path w="9531282" h="5219605">
                <a:moveTo>
                  <a:pt x="0" y="0"/>
                </a:moveTo>
                <a:lnTo>
                  <a:pt x="9531282" y="0"/>
                </a:lnTo>
                <a:lnTo>
                  <a:pt x="9531282" y="5219605"/>
                </a:lnTo>
                <a:lnTo>
                  <a:pt x="0" y="521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88" b="-564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7859" y="7246704"/>
            <a:ext cx="5980497" cy="226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948" lvl="1" indent="-230474" algn="ctr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000000"/>
                </a:solidFill>
                <a:latin typeface="Mali"/>
              </a:rPr>
              <a:t>Phục vụ cùng thời gian, tần số, mã nhưng khác mức công suất.</a:t>
            </a:r>
          </a:p>
          <a:p>
            <a:pPr marL="460948" lvl="1" indent="-230474" algn="ctr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000000"/>
                </a:solidFill>
                <a:latin typeface="Mali"/>
              </a:rPr>
              <a:t>Hiệu suất mang tầm quan trọng lớn và khai thác triệt để miền công suất cần.</a:t>
            </a:r>
          </a:p>
          <a:p>
            <a:pPr marL="460948" lvl="1" indent="-230474" algn="ctr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000000"/>
                </a:solidFill>
                <a:latin typeface="Mali"/>
              </a:rPr>
              <a:t>Hỗ trợ nhiều kết nối hơn các hệ thống khác.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4271" y="6174739"/>
            <a:ext cx="5339842" cy="60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1"/>
              </a:lnSpc>
            </a:pPr>
            <a:r>
              <a:rPr lang="en-US" sz="3558">
                <a:solidFill>
                  <a:srgbClr val="000000"/>
                </a:solidFill>
                <a:latin typeface="Mali Bold"/>
              </a:rPr>
              <a:t>ĐA TRUY CẬP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78068" y="3152087"/>
            <a:ext cx="9788080" cy="1113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1"/>
              </a:lnSpc>
            </a:pPr>
            <a:r>
              <a:rPr lang="en-US" sz="6522">
                <a:solidFill>
                  <a:srgbClr val="000000"/>
                </a:solidFill>
                <a:latin typeface="Mali Bold"/>
              </a:rPr>
              <a:t>LOẠI BỎ GIAO THOA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91804" y="1366694"/>
            <a:ext cx="6267496" cy="2108335"/>
            <a:chOff x="0" y="0"/>
            <a:chExt cx="6930385" cy="23313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0385" cy="2331326"/>
            </a:xfrm>
            <a:custGeom>
              <a:avLst/>
              <a:gdLst/>
              <a:ahLst/>
              <a:cxnLst/>
              <a:rect l="l" t="t" r="r" b="b"/>
              <a:pathLst>
                <a:path w="6930385" h="2331326">
                  <a:moveTo>
                    <a:pt x="6805925" y="59690"/>
                  </a:moveTo>
                  <a:cubicBezTo>
                    <a:pt x="6841485" y="59690"/>
                    <a:pt x="6870695" y="88900"/>
                    <a:pt x="6870695" y="124460"/>
                  </a:cubicBezTo>
                  <a:lnTo>
                    <a:pt x="6870695" y="2206866"/>
                  </a:lnTo>
                  <a:cubicBezTo>
                    <a:pt x="6870695" y="2242426"/>
                    <a:pt x="6841485" y="2271636"/>
                    <a:pt x="6805925" y="2271636"/>
                  </a:cubicBezTo>
                  <a:lnTo>
                    <a:pt x="124460" y="2271636"/>
                  </a:lnTo>
                  <a:cubicBezTo>
                    <a:pt x="88900" y="2271636"/>
                    <a:pt x="59690" y="2242426"/>
                    <a:pt x="59690" y="220686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805925" y="59690"/>
                  </a:lnTo>
                  <a:moveTo>
                    <a:pt x="68059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6866"/>
                  </a:lnTo>
                  <a:cubicBezTo>
                    <a:pt x="0" y="2275446"/>
                    <a:pt x="55880" y="2331326"/>
                    <a:pt x="124460" y="2331326"/>
                  </a:cubicBezTo>
                  <a:lnTo>
                    <a:pt x="6805925" y="2331326"/>
                  </a:lnTo>
                  <a:cubicBezTo>
                    <a:pt x="6874505" y="2331326"/>
                    <a:pt x="6930385" y="2275446"/>
                    <a:pt x="6930385" y="2206866"/>
                  </a:cubicBezTo>
                  <a:lnTo>
                    <a:pt x="6930385" y="124460"/>
                  </a:lnTo>
                  <a:cubicBezTo>
                    <a:pt x="6930385" y="55880"/>
                    <a:pt x="6874505" y="0"/>
                    <a:pt x="6805925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991804" y="1028700"/>
            <a:ext cx="6267496" cy="675989"/>
            <a:chOff x="0" y="0"/>
            <a:chExt cx="7211115" cy="7777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11116" cy="777764"/>
            </a:xfrm>
            <a:custGeom>
              <a:avLst/>
              <a:gdLst/>
              <a:ahLst/>
              <a:cxnLst/>
              <a:rect l="l" t="t" r="r" b="b"/>
              <a:pathLst>
                <a:path w="7211116" h="777764">
                  <a:moveTo>
                    <a:pt x="7086655" y="777764"/>
                  </a:moveTo>
                  <a:lnTo>
                    <a:pt x="124460" y="777764"/>
                  </a:lnTo>
                  <a:cubicBezTo>
                    <a:pt x="55880" y="777764"/>
                    <a:pt x="0" y="721884"/>
                    <a:pt x="0" y="653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86656" y="0"/>
                  </a:lnTo>
                  <a:cubicBezTo>
                    <a:pt x="7155235" y="0"/>
                    <a:pt x="7211116" y="55880"/>
                    <a:pt x="7211116" y="124460"/>
                  </a:cubicBezTo>
                  <a:lnTo>
                    <a:pt x="7211116" y="653304"/>
                  </a:lnTo>
                  <a:cubicBezTo>
                    <a:pt x="7211116" y="721884"/>
                    <a:pt x="7155235" y="777764"/>
                    <a:pt x="7086656" y="777764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991804" y="4258330"/>
            <a:ext cx="6267496" cy="2108335"/>
            <a:chOff x="0" y="0"/>
            <a:chExt cx="6930385" cy="23313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30385" cy="2331326"/>
            </a:xfrm>
            <a:custGeom>
              <a:avLst/>
              <a:gdLst/>
              <a:ahLst/>
              <a:cxnLst/>
              <a:rect l="l" t="t" r="r" b="b"/>
              <a:pathLst>
                <a:path w="6930385" h="2331326">
                  <a:moveTo>
                    <a:pt x="6805925" y="59690"/>
                  </a:moveTo>
                  <a:cubicBezTo>
                    <a:pt x="6841485" y="59690"/>
                    <a:pt x="6870695" y="88900"/>
                    <a:pt x="6870695" y="124460"/>
                  </a:cubicBezTo>
                  <a:lnTo>
                    <a:pt x="6870695" y="2206866"/>
                  </a:lnTo>
                  <a:cubicBezTo>
                    <a:pt x="6870695" y="2242426"/>
                    <a:pt x="6841485" y="2271636"/>
                    <a:pt x="6805925" y="2271636"/>
                  </a:cubicBezTo>
                  <a:lnTo>
                    <a:pt x="124460" y="2271636"/>
                  </a:lnTo>
                  <a:cubicBezTo>
                    <a:pt x="88900" y="2271636"/>
                    <a:pt x="59690" y="2242426"/>
                    <a:pt x="59690" y="220686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805925" y="59690"/>
                  </a:lnTo>
                  <a:moveTo>
                    <a:pt x="68059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6866"/>
                  </a:lnTo>
                  <a:cubicBezTo>
                    <a:pt x="0" y="2275446"/>
                    <a:pt x="55880" y="2331326"/>
                    <a:pt x="124460" y="2331326"/>
                  </a:cubicBezTo>
                  <a:lnTo>
                    <a:pt x="6805925" y="2331326"/>
                  </a:lnTo>
                  <a:cubicBezTo>
                    <a:pt x="6874505" y="2331326"/>
                    <a:pt x="6930385" y="2275446"/>
                    <a:pt x="6930385" y="2206866"/>
                  </a:cubicBezTo>
                  <a:lnTo>
                    <a:pt x="6930385" y="124460"/>
                  </a:lnTo>
                  <a:cubicBezTo>
                    <a:pt x="6930385" y="55880"/>
                    <a:pt x="6874505" y="0"/>
                    <a:pt x="6805925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991804" y="3806179"/>
            <a:ext cx="6267496" cy="675989"/>
            <a:chOff x="0" y="0"/>
            <a:chExt cx="7211115" cy="7777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11116" cy="777764"/>
            </a:xfrm>
            <a:custGeom>
              <a:avLst/>
              <a:gdLst/>
              <a:ahLst/>
              <a:cxnLst/>
              <a:rect l="l" t="t" r="r" b="b"/>
              <a:pathLst>
                <a:path w="7211116" h="777764">
                  <a:moveTo>
                    <a:pt x="7086655" y="777764"/>
                  </a:moveTo>
                  <a:lnTo>
                    <a:pt x="124460" y="777764"/>
                  </a:lnTo>
                  <a:cubicBezTo>
                    <a:pt x="55880" y="777764"/>
                    <a:pt x="0" y="721884"/>
                    <a:pt x="0" y="653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86656" y="0"/>
                  </a:lnTo>
                  <a:cubicBezTo>
                    <a:pt x="7155235" y="0"/>
                    <a:pt x="7211116" y="55880"/>
                    <a:pt x="7211116" y="124460"/>
                  </a:cubicBezTo>
                  <a:lnTo>
                    <a:pt x="7211116" y="653304"/>
                  </a:lnTo>
                  <a:cubicBezTo>
                    <a:pt x="7211116" y="721884"/>
                    <a:pt x="7155235" y="777764"/>
                    <a:pt x="7086656" y="777764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991804" y="7149965"/>
            <a:ext cx="6267496" cy="2108335"/>
            <a:chOff x="0" y="0"/>
            <a:chExt cx="6930385" cy="2331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30385" cy="2331326"/>
            </a:xfrm>
            <a:custGeom>
              <a:avLst/>
              <a:gdLst/>
              <a:ahLst/>
              <a:cxnLst/>
              <a:rect l="l" t="t" r="r" b="b"/>
              <a:pathLst>
                <a:path w="6930385" h="2331326">
                  <a:moveTo>
                    <a:pt x="6805925" y="59690"/>
                  </a:moveTo>
                  <a:cubicBezTo>
                    <a:pt x="6841485" y="59690"/>
                    <a:pt x="6870695" y="88900"/>
                    <a:pt x="6870695" y="124460"/>
                  </a:cubicBezTo>
                  <a:lnTo>
                    <a:pt x="6870695" y="2206866"/>
                  </a:lnTo>
                  <a:cubicBezTo>
                    <a:pt x="6870695" y="2242426"/>
                    <a:pt x="6841485" y="2271636"/>
                    <a:pt x="6805925" y="2271636"/>
                  </a:cubicBezTo>
                  <a:lnTo>
                    <a:pt x="124460" y="2271636"/>
                  </a:lnTo>
                  <a:cubicBezTo>
                    <a:pt x="88900" y="2271636"/>
                    <a:pt x="59690" y="2242426"/>
                    <a:pt x="59690" y="220686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805925" y="59690"/>
                  </a:lnTo>
                  <a:moveTo>
                    <a:pt x="68059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6866"/>
                  </a:lnTo>
                  <a:cubicBezTo>
                    <a:pt x="0" y="2275446"/>
                    <a:pt x="55880" y="2331326"/>
                    <a:pt x="124460" y="2331326"/>
                  </a:cubicBezTo>
                  <a:lnTo>
                    <a:pt x="6805925" y="2331326"/>
                  </a:lnTo>
                  <a:cubicBezTo>
                    <a:pt x="6874505" y="2331326"/>
                    <a:pt x="6930385" y="2275446"/>
                    <a:pt x="6930385" y="2206866"/>
                  </a:cubicBezTo>
                  <a:lnTo>
                    <a:pt x="6930385" y="124460"/>
                  </a:lnTo>
                  <a:cubicBezTo>
                    <a:pt x="6930385" y="55880"/>
                    <a:pt x="6874505" y="0"/>
                    <a:pt x="6805925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991804" y="6588133"/>
            <a:ext cx="6267496" cy="675989"/>
            <a:chOff x="0" y="0"/>
            <a:chExt cx="7211115" cy="7777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11116" cy="777764"/>
            </a:xfrm>
            <a:custGeom>
              <a:avLst/>
              <a:gdLst/>
              <a:ahLst/>
              <a:cxnLst/>
              <a:rect l="l" t="t" r="r" b="b"/>
              <a:pathLst>
                <a:path w="7211116" h="777764">
                  <a:moveTo>
                    <a:pt x="7086655" y="777764"/>
                  </a:moveTo>
                  <a:lnTo>
                    <a:pt x="124460" y="777764"/>
                  </a:lnTo>
                  <a:cubicBezTo>
                    <a:pt x="55880" y="777764"/>
                    <a:pt x="0" y="721884"/>
                    <a:pt x="0" y="653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86656" y="0"/>
                  </a:lnTo>
                  <a:cubicBezTo>
                    <a:pt x="7155235" y="0"/>
                    <a:pt x="7211116" y="55880"/>
                    <a:pt x="7211116" y="124460"/>
                  </a:cubicBezTo>
                  <a:lnTo>
                    <a:pt x="7211116" y="653304"/>
                  </a:lnTo>
                  <a:cubicBezTo>
                    <a:pt x="7211116" y="721884"/>
                    <a:pt x="7155235" y="777764"/>
                    <a:pt x="7086656" y="777764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1097978" y="1838860"/>
            <a:ext cx="6055147" cy="1383007"/>
          </a:xfrm>
          <a:custGeom>
            <a:avLst/>
            <a:gdLst/>
            <a:ahLst/>
            <a:cxnLst/>
            <a:rect l="l" t="t" r="r" b="b"/>
            <a:pathLst>
              <a:path w="6055147" h="1383007">
                <a:moveTo>
                  <a:pt x="0" y="0"/>
                </a:moveTo>
                <a:lnTo>
                  <a:pt x="6055148" y="0"/>
                </a:lnTo>
                <a:lnTo>
                  <a:pt x="6055148" y="1383007"/>
                </a:lnTo>
                <a:lnTo>
                  <a:pt x="0" y="1383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53" r="-3506" b="-869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882493" y="4596324"/>
            <a:ext cx="2486119" cy="1636991"/>
          </a:xfrm>
          <a:custGeom>
            <a:avLst/>
            <a:gdLst/>
            <a:ahLst/>
            <a:cxnLst/>
            <a:rect l="l" t="t" r="r" b="b"/>
            <a:pathLst>
              <a:path w="2486119" h="1636991">
                <a:moveTo>
                  <a:pt x="0" y="0"/>
                </a:moveTo>
                <a:lnTo>
                  <a:pt x="2486119" y="0"/>
                </a:lnTo>
                <a:lnTo>
                  <a:pt x="2486119" y="1636991"/>
                </a:lnTo>
                <a:lnTo>
                  <a:pt x="0" y="1636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7" r="-82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90781" y="7397472"/>
            <a:ext cx="1677831" cy="1656041"/>
          </a:xfrm>
          <a:custGeom>
            <a:avLst/>
            <a:gdLst/>
            <a:ahLst/>
            <a:cxnLst/>
            <a:rect l="l" t="t" r="r" b="b"/>
            <a:pathLst>
              <a:path w="1677831" h="1656041">
                <a:moveTo>
                  <a:pt x="0" y="0"/>
                </a:moveTo>
                <a:lnTo>
                  <a:pt x="1677831" y="0"/>
                </a:lnTo>
                <a:lnTo>
                  <a:pt x="1677831" y="1656040"/>
                </a:lnTo>
                <a:lnTo>
                  <a:pt x="0" y="1656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76567" y="2412242"/>
            <a:ext cx="10175453" cy="486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ski Semi-Bold"/>
              </a:rPr>
              <a:t>NOMA simple communication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04153" y="1095232"/>
            <a:ext cx="58427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ali Bold"/>
              </a:rPr>
              <a:t>1 source 1 destination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04153" y="3872710"/>
            <a:ext cx="58427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ali Bold"/>
              </a:rPr>
              <a:t>1 source 2 destination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04153" y="6655849"/>
            <a:ext cx="58427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ali Bold"/>
              </a:rPr>
              <a:t>1 source N destination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0222252" cy="11375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22252" cy="11375017"/>
            </a:xfrm>
            <a:custGeom>
              <a:avLst/>
              <a:gdLst/>
              <a:ahLst/>
              <a:cxnLst/>
              <a:rect l="l" t="t" r="r" b="b"/>
              <a:pathLst>
                <a:path w="20222252" h="11375017">
                  <a:moveTo>
                    <a:pt x="20097792" y="59690"/>
                  </a:moveTo>
                  <a:cubicBezTo>
                    <a:pt x="20133352" y="59690"/>
                    <a:pt x="20162562" y="88900"/>
                    <a:pt x="20162562" y="124460"/>
                  </a:cubicBezTo>
                  <a:lnTo>
                    <a:pt x="20162562" y="11250557"/>
                  </a:lnTo>
                  <a:cubicBezTo>
                    <a:pt x="20162562" y="11286117"/>
                    <a:pt x="20133352" y="11315326"/>
                    <a:pt x="20097792" y="11315326"/>
                  </a:cubicBezTo>
                  <a:lnTo>
                    <a:pt x="124460" y="11315326"/>
                  </a:lnTo>
                  <a:cubicBezTo>
                    <a:pt x="88900" y="11315326"/>
                    <a:pt x="59690" y="11286117"/>
                    <a:pt x="59690" y="1125055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097792" y="59690"/>
                  </a:lnTo>
                  <a:moveTo>
                    <a:pt x="200977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250557"/>
                  </a:lnTo>
                  <a:cubicBezTo>
                    <a:pt x="0" y="11319137"/>
                    <a:pt x="55880" y="11375017"/>
                    <a:pt x="124460" y="11375017"/>
                  </a:cubicBezTo>
                  <a:lnTo>
                    <a:pt x="20097792" y="11375017"/>
                  </a:lnTo>
                  <a:cubicBezTo>
                    <a:pt x="20166372" y="11375017"/>
                    <a:pt x="20222252" y="11319137"/>
                    <a:pt x="20222252" y="11250557"/>
                  </a:cubicBezTo>
                  <a:lnTo>
                    <a:pt x="20222252" y="124460"/>
                  </a:lnTo>
                  <a:cubicBezTo>
                    <a:pt x="20222252" y="55880"/>
                    <a:pt x="20166372" y="0"/>
                    <a:pt x="20097792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366694"/>
            <a:chOff x="0" y="0"/>
            <a:chExt cx="21041399" cy="15724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41399" cy="1572461"/>
            </a:xfrm>
            <a:custGeom>
              <a:avLst/>
              <a:gdLst/>
              <a:ahLst/>
              <a:cxnLst/>
              <a:rect l="l" t="t" r="r" b="b"/>
              <a:pathLst>
                <a:path w="21041399" h="1572461">
                  <a:moveTo>
                    <a:pt x="20916939" y="1572461"/>
                  </a:moveTo>
                  <a:lnTo>
                    <a:pt x="124460" y="1572461"/>
                  </a:lnTo>
                  <a:cubicBezTo>
                    <a:pt x="55880" y="1572461"/>
                    <a:pt x="0" y="1516581"/>
                    <a:pt x="0" y="14480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916939" y="0"/>
                  </a:lnTo>
                  <a:cubicBezTo>
                    <a:pt x="20985519" y="0"/>
                    <a:pt x="21041399" y="55880"/>
                    <a:pt x="21041399" y="124460"/>
                  </a:cubicBezTo>
                  <a:lnTo>
                    <a:pt x="21041399" y="1448001"/>
                  </a:lnTo>
                  <a:cubicBezTo>
                    <a:pt x="21041399" y="1516581"/>
                    <a:pt x="20985519" y="1572461"/>
                    <a:pt x="20916939" y="1572461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4397965" y="1526945"/>
            <a:ext cx="9492070" cy="2313479"/>
          </a:xfrm>
          <a:custGeom>
            <a:avLst/>
            <a:gdLst/>
            <a:ahLst/>
            <a:cxnLst/>
            <a:rect l="l" t="t" r="r" b="b"/>
            <a:pathLst>
              <a:path w="9492070" h="2313479">
                <a:moveTo>
                  <a:pt x="0" y="0"/>
                </a:moveTo>
                <a:lnTo>
                  <a:pt x="9492070" y="0"/>
                </a:lnTo>
                <a:lnTo>
                  <a:pt x="9492070" y="2313479"/>
                </a:lnTo>
                <a:lnTo>
                  <a:pt x="0" y="2313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2847" y="6326750"/>
            <a:ext cx="6330236" cy="1764164"/>
          </a:xfrm>
          <a:custGeom>
            <a:avLst/>
            <a:gdLst/>
            <a:ahLst/>
            <a:cxnLst/>
            <a:rect l="l" t="t" r="r" b="b"/>
            <a:pathLst>
              <a:path w="6330236" h="1764164">
                <a:moveTo>
                  <a:pt x="0" y="0"/>
                </a:moveTo>
                <a:lnTo>
                  <a:pt x="6330236" y="0"/>
                </a:lnTo>
                <a:lnTo>
                  <a:pt x="6330236" y="1764164"/>
                </a:lnTo>
                <a:lnTo>
                  <a:pt x="0" y="1764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6146" y="8044568"/>
            <a:ext cx="9025409" cy="1610343"/>
          </a:xfrm>
          <a:custGeom>
            <a:avLst/>
            <a:gdLst/>
            <a:ahLst/>
            <a:cxnLst/>
            <a:rect l="l" t="t" r="r" b="b"/>
            <a:pathLst>
              <a:path w="9025409" h="1610343">
                <a:moveTo>
                  <a:pt x="0" y="0"/>
                </a:moveTo>
                <a:lnTo>
                  <a:pt x="9025410" y="0"/>
                </a:lnTo>
                <a:lnTo>
                  <a:pt x="9025410" y="1610343"/>
                </a:lnTo>
                <a:lnTo>
                  <a:pt x="0" y="1610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28488" y="6689079"/>
            <a:ext cx="5923094" cy="1401836"/>
          </a:xfrm>
          <a:custGeom>
            <a:avLst/>
            <a:gdLst/>
            <a:ahLst/>
            <a:cxnLst/>
            <a:rect l="l" t="t" r="r" b="b"/>
            <a:pathLst>
              <a:path w="5923094" h="1401836">
                <a:moveTo>
                  <a:pt x="0" y="0"/>
                </a:moveTo>
                <a:lnTo>
                  <a:pt x="5923094" y="0"/>
                </a:lnTo>
                <a:lnTo>
                  <a:pt x="5923094" y="1401835"/>
                </a:lnTo>
                <a:lnTo>
                  <a:pt x="0" y="140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277" b="-904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28488" y="7900948"/>
            <a:ext cx="5483578" cy="1753962"/>
          </a:xfrm>
          <a:custGeom>
            <a:avLst/>
            <a:gdLst/>
            <a:ahLst/>
            <a:cxnLst/>
            <a:rect l="l" t="t" r="r" b="b"/>
            <a:pathLst>
              <a:path w="5483578" h="1753962">
                <a:moveTo>
                  <a:pt x="0" y="0"/>
                </a:moveTo>
                <a:lnTo>
                  <a:pt x="5483578" y="0"/>
                </a:lnTo>
                <a:lnTo>
                  <a:pt x="5483578" y="1753963"/>
                </a:lnTo>
                <a:lnTo>
                  <a:pt x="0" y="1753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821" b="-1793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-86590"/>
            <a:ext cx="1623060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ali Bold"/>
              </a:rPr>
              <a:t>1 source 1 destination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42825" y="3895899"/>
            <a:ext cx="13402349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Mô hình truyền thông đơn giản sử dụng NOMA giữa một nguồn và một đích.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2847" y="6537957"/>
            <a:ext cx="20329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75">
                <a:solidFill>
                  <a:srgbClr val="000000"/>
                </a:solidFill>
                <a:latin typeface="Open Sans 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2847" y="7986139"/>
            <a:ext cx="20329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75">
                <a:solidFill>
                  <a:srgbClr val="000000"/>
                </a:solidFill>
                <a:latin typeface="Open Sans 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61556" y="6595864"/>
            <a:ext cx="20329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75">
                <a:solidFill>
                  <a:srgbClr val="000000"/>
                </a:solidFill>
                <a:latin typeface="Open Sans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61556" y="7986139"/>
            <a:ext cx="20329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75">
                <a:solidFill>
                  <a:srgbClr val="000000"/>
                </a:solidFill>
                <a:latin typeface="Open Sans Bold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91804" y="1366694"/>
            <a:ext cx="6267496" cy="2108335"/>
            <a:chOff x="0" y="0"/>
            <a:chExt cx="6930385" cy="23313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0385" cy="2331326"/>
            </a:xfrm>
            <a:custGeom>
              <a:avLst/>
              <a:gdLst/>
              <a:ahLst/>
              <a:cxnLst/>
              <a:rect l="l" t="t" r="r" b="b"/>
              <a:pathLst>
                <a:path w="6930385" h="2331326">
                  <a:moveTo>
                    <a:pt x="6805925" y="59690"/>
                  </a:moveTo>
                  <a:cubicBezTo>
                    <a:pt x="6841485" y="59690"/>
                    <a:pt x="6870695" y="88900"/>
                    <a:pt x="6870695" y="124460"/>
                  </a:cubicBezTo>
                  <a:lnTo>
                    <a:pt x="6870695" y="2206866"/>
                  </a:lnTo>
                  <a:cubicBezTo>
                    <a:pt x="6870695" y="2242426"/>
                    <a:pt x="6841485" y="2271636"/>
                    <a:pt x="6805925" y="2271636"/>
                  </a:cubicBezTo>
                  <a:lnTo>
                    <a:pt x="124460" y="2271636"/>
                  </a:lnTo>
                  <a:cubicBezTo>
                    <a:pt x="88900" y="2271636"/>
                    <a:pt x="59690" y="2242426"/>
                    <a:pt x="59690" y="220686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805925" y="59690"/>
                  </a:lnTo>
                  <a:moveTo>
                    <a:pt x="68059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6866"/>
                  </a:lnTo>
                  <a:cubicBezTo>
                    <a:pt x="0" y="2275446"/>
                    <a:pt x="55880" y="2331326"/>
                    <a:pt x="124460" y="2331326"/>
                  </a:cubicBezTo>
                  <a:lnTo>
                    <a:pt x="6805925" y="2331326"/>
                  </a:lnTo>
                  <a:cubicBezTo>
                    <a:pt x="6874505" y="2331326"/>
                    <a:pt x="6930385" y="2275446"/>
                    <a:pt x="6930385" y="2206866"/>
                  </a:cubicBezTo>
                  <a:lnTo>
                    <a:pt x="6930385" y="124460"/>
                  </a:lnTo>
                  <a:cubicBezTo>
                    <a:pt x="6930385" y="55880"/>
                    <a:pt x="6874505" y="0"/>
                    <a:pt x="6805925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991804" y="1028700"/>
            <a:ext cx="6267496" cy="675989"/>
            <a:chOff x="0" y="0"/>
            <a:chExt cx="7211115" cy="7777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11116" cy="777764"/>
            </a:xfrm>
            <a:custGeom>
              <a:avLst/>
              <a:gdLst/>
              <a:ahLst/>
              <a:cxnLst/>
              <a:rect l="l" t="t" r="r" b="b"/>
              <a:pathLst>
                <a:path w="7211116" h="777764">
                  <a:moveTo>
                    <a:pt x="7086655" y="777764"/>
                  </a:moveTo>
                  <a:lnTo>
                    <a:pt x="124460" y="777764"/>
                  </a:lnTo>
                  <a:cubicBezTo>
                    <a:pt x="55880" y="777764"/>
                    <a:pt x="0" y="721884"/>
                    <a:pt x="0" y="653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86656" y="0"/>
                  </a:lnTo>
                  <a:cubicBezTo>
                    <a:pt x="7155235" y="0"/>
                    <a:pt x="7211116" y="55880"/>
                    <a:pt x="7211116" y="124460"/>
                  </a:cubicBezTo>
                  <a:lnTo>
                    <a:pt x="7211116" y="653304"/>
                  </a:lnTo>
                  <a:cubicBezTo>
                    <a:pt x="7211116" y="721884"/>
                    <a:pt x="7155235" y="777764"/>
                    <a:pt x="7086656" y="777764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991804" y="4258330"/>
            <a:ext cx="6267496" cy="2108335"/>
            <a:chOff x="0" y="0"/>
            <a:chExt cx="6930385" cy="23313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30385" cy="2331326"/>
            </a:xfrm>
            <a:custGeom>
              <a:avLst/>
              <a:gdLst/>
              <a:ahLst/>
              <a:cxnLst/>
              <a:rect l="l" t="t" r="r" b="b"/>
              <a:pathLst>
                <a:path w="6930385" h="2331326">
                  <a:moveTo>
                    <a:pt x="6805925" y="59690"/>
                  </a:moveTo>
                  <a:cubicBezTo>
                    <a:pt x="6841485" y="59690"/>
                    <a:pt x="6870695" y="88900"/>
                    <a:pt x="6870695" y="124460"/>
                  </a:cubicBezTo>
                  <a:lnTo>
                    <a:pt x="6870695" y="2206866"/>
                  </a:lnTo>
                  <a:cubicBezTo>
                    <a:pt x="6870695" y="2242426"/>
                    <a:pt x="6841485" y="2271636"/>
                    <a:pt x="6805925" y="2271636"/>
                  </a:cubicBezTo>
                  <a:lnTo>
                    <a:pt x="124460" y="2271636"/>
                  </a:lnTo>
                  <a:cubicBezTo>
                    <a:pt x="88900" y="2271636"/>
                    <a:pt x="59690" y="2242426"/>
                    <a:pt x="59690" y="220686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805925" y="59690"/>
                  </a:lnTo>
                  <a:moveTo>
                    <a:pt x="68059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6866"/>
                  </a:lnTo>
                  <a:cubicBezTo>
                    <a:pt x="0" y="2275446"/>
                    <a:pt x="55880" y="2331326"/>
                    <a:pt x="124460" y="2331326"/>
                  </a:cubicBezTo>
                  <a:lnTo>
                    <a:pt x="6805925" y="2331326"/>
                  </a:lnTo>
                  <a:cubicBezTo>
                    <a:pt x="6874505" y="2331326"/>
                    <a:pt x="6930385" y="2275446"/>
                    <a:pt x="6930385" y="2206866"/>
                  </a:cubicBezTo>
                  <a:lnTo>
                    <a:pt x="6930385" y="124460"/>
                  </a:lnTo>
                  <a:cubicBezTo>
                    <a:pt x="6930385" y="55880"/>
                    <a:pt x="6874505" y="0"/>
                    <a:pt x="6805925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991804" y="3806179"/>
            <a:ext cx="6267496" cy="675989"/>
            <a:chOff x="0" y="0"/>
            <a:chExt cx="7211115" cy="7777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11116" cy="777764"/>
            </a:xfrm>
            <a:custGeom>
              <a:avLst/>
              <a:gdLst/>
              <a:ahLst/>
              <a:cxnLst/>
              <a:rect l="l" t="t" r="r" b="b"/>
              <a:pathLst>
                <a:path w="7211116" h="777764">
                  <a:moveTo>
                    <a:pt x="7086655" y="777764"/>
                  </a:moveTo>
                  <a:lnTo>
                    <a:pt x="124460" y="777764"/>
                  </a:lnTo>
                  <a:cubicBezTo>
                    <a:pt x="55880" y="777764"/>
                    <a:pt x="0" y="721884"/>
                    <a:pt x="0" y="653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86656" y="0"/>
                  </a:lnTo>
                  <a:cubicBezTo>
                    <a:pt x="7155235" y="0"/>
                    <a:pt x="7211116" y="55880"/>
                    <a:pt x="7211116" y="124460"/>
                  </a:cubicBezTo>
                  <a:lnTo>
                    <a:pt x="7211116" y="653304"/>
                  </a:lnTo>
                  <a:cubicBezTo>
                    <a:pt x="7211116" y="721884"/>
                    <a:pt x="7155235" y="777764"/>
                    <a:pt x="7086656" y="777764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991804" y="7149965"/>
            <a:ext cx="6267496" cy="2108335"/>
            <a:chOff x="0" y="0"/>
            <a:chExt cx="6930385" cy="2331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30385" cy="2331326"/>
            </a:xfrm>
            <a:custGeom>
              <a:avLst/>
              <a:gdLst/>
              <a:ahLst/>
              <a:cxnLst/>
              <a:rect l="l" t="t" r="r" b="b"/>
              <a:pathLst>
                <a:path w="6930385" h="2331326">
                  <a:moveTo>
                    <a:pt x="6805925" y="59690"/>
                  </a:moveTo>
                  <a:cubicBezTo>
                    <a:pt x="6841485" y="59690"/>
                    <a:pt x="6870695" y="88900"/>
                    <a:pt x="6870695" y="124460"/>
                  </a:cubicBezTo>
                  <a:lnTo>
                    <a:pt x="6870695" y="2206866"/>
                  </a:lnTo>
                  <a:cubicBezTo>
                    <a:pt x="6870695" y="2242426"/>
                    <a:pt x="6841485" y="2271636"/>
                    <a:pt x="6805925" y="2271636"/>
                  </a:cubicBezTo>
                  <a:lnTo>
                    <a:pt x="124460" y="2271636"/>
                  </a:lnTo>
                  <a:cubicBezTo>
                    <a:pt x="88900" y="2271636"/>
                    <a:pt x="59690" y="2242426"/>
                    <a:pt x="59690" y="220686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805925" y="59690"/>
                  </a:lnTo>
                  <a:moveTo>
                    <a:pt x="68059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6866"/>
                  </a:lnTo>
                  <a:cubicBezTo>
                    <a:pt x="0" y="2275446"/>
                    <a:pt x="55880" y="2331326"/>
                    <a:pt x="124460" y="2331326"/>
                  </a:cubicBezTo>
                  <a:lnTo>
                    <a:pt x="6805925" y="2331326"/>
                  </a:lnTo>
                  <a:cubicBezTo>
                    <a:pt x="6874505" y="2331326"/>
                    <a:pt x="6930385" y="2275446"/>
                    <a:pt x="6930385" y="2206866"/>
                  </a:cubicBezTo>
                  <a:lnTo>
                    <a:pt x="6930385" y="124460"/>
                  </a:lnTo>
                  <a:cubicBezTo>
                    <a:pt x="6930385" y="55880"/>
                    <a:pt x="6874505" y="0"/>
                    <a:pt x="6805925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991804" y="6588133"/>
            <a:ext cx="6267496" cy="675989"/>
            <a:chOff x="0" y="0"/>
            <a:chExt cx="7211115" cy="7777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11116" cy="777764"/>
            </a:xfrm>
            <a:custGeom>
              <a:avLst/>
              <a:gdLst/>
              <a:ahLst/>
              <a:cxnLst/>
              <a:rect l="l" t="t" r="r" b="b"/>
              <a:pathLst>
                <a:path w="7211116" h="777764">
                  <a:moveTo>
                    <a:pt x="7086655" y="777764"/>
                  </a:moveTo>
                  <a:lnTo>
                    <a:pt x="124460" y="777764"/>
                  </a:lnTo>
                  <a:cubicBezTo>
                    <a:pt x="55880" y="777764"/>
                    <a:pt x="0" y="721884"/>
                    <a:pt x="0" y="653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86656" y="0"/>
                  </a:lnTo>
                  <a:cubicBezTo>
                    <a:pt x="7155235" y="0"/>
                    <a:pt x="7211116" y="55880"/>
                    <a:pt x="7211116" y="124460"/>
                  </a:cubicBezTo>
                  <a:lnTo>
                    <a:pt x="7211116" y="653304"/>
                  </a:lnTo>
                  <a:cubicBezTo>
                    <a:pt x="7211116" y="721884"/>
                    <a:pt x="7155235" y="777764"/>
                    <a:pt x="7086656" y="777764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1097978" y="1838860"/>
            <a:ext cx="6055147" cy="1383007"/>
          </a:xfrm>
          <a:custGeom>
            <a:avLst/>
            <a:gdLst/>
            <a:ahLst/>
            <a:cxnLst/>
            <a:rect l="l" t="t" r="r" b="b"/>
            <a:pathLst>
              <a:path w="6055147" h="1383007">
                <a:moveTo>
                  <a:pt x="0" y="0"/>
                </a:moveTo>
                <a:lnTo>
                  <a:pt x="6055148" y="0"/>
                </a:lnTo>
                <a:lnTo>
                  <a:pt x="6055148" y="1383007"/>
                </a:lnTo>
                <a:lnTo>
                  <a:pt x="0" y="1383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53" r="-3506" b="-869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882493" y="4596324"/>
            <a:ext cx="2486119" cy="1636991"/>
          </a:xfrm>
          <a:custGeom>
            <a:avLst/>
            <a:gdLst/>
            <a:ahLst/>
            <a:cxnLst/>
            <a:rect l="l" t="t" r="r" b="b"/>
            <a:pathLst>
              <a:path w="2486119" h="1636991">
                <a:moveTo>
                  <a:pt x="0" y="0"/>
                </a:moveTo>
                <a:lnTo>
                  <a:pt x="2486119" y="0"/>
                </a:lnTo>
                <a:lnTo>
                  <a:pt x="2486119" y="1636991"/>
                </a:lnTo>
                <a:lnTo>
                  <a:pt x="0" y="1636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7" r="-82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90781" y="7397472"/>
            <a:ext cx="1677831" cy="1656041"/>
          </a:xfrm>
          <a:custGeom>
            <a:avLst/>
            <a:gdLst/>
            <a:ahLst/>
            <a:cxnLst/>
            <a:rect l="l" t="t" r="r" b="b"/>
            <a:pathLst>
              <a:path w="1677831" h="1656041">
                <a:moveTo>
                  <a:pt x="0" y="0"/>
                </a:moveTo>
                <a:lnTo>
                  <a:pt x="1677831" y="0"/>
                </a:lnTo>
                <a:lnTo>
                  <a:pt x="1677831" y="1656040"/>
                </a:lnTo>
                <a:lnTo>
                  <a:pt x="0" y="1656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76567" y="2412242"/>
            <a:ext cx="10175453" cy="486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ski Semi-Bold"/>
              </a:rPr>
              <a:t>NOMA simple communication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04153" y="1095232"/>
            <a:ext cx="58427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ali Bold"/>
              </a:rPr>
              <a:t>1 source 1 destination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04153" y="3872710"/>
            <a:ext cx="58427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ali Bold"/>
              </a:rPr>
              <a:t>1 source 2 destination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04153" y="6655849"/>
            <a:ext cx="58427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ali Bold"/>
              </a:rPr>
              <a:t>1 source N destination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96" y="75335"/>
            <a:ext cx="18288000" cy="10287000"/>
            <a:chOff x="0" y="0"/>
            <a:chExt cx="20222252" cy="11375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22252" cy="11375017"/>
            </a:xfrm>
            <a:custGeom>
              <a:avLst/>
              <a:gdLst/>
              <a:ahLst/>
              <a:cxnLst/>
              <a:rect l="l" t="t" r="r" b="b"/>
              <a:pathLst>
                <a:path w="20222252" h="11375017">
                  <a:moveTo>
                    <a:pt x="20097792" y="59690"/>
                  </a:moveTo>
                  <a:cubicBezTo>
                    <a:pt x="20133352" y="59690"/>
                    <a:pt x="20162562" y="88900"/>
                    <a:pt x="20162562" y="124460"/>
                  </a:cubicBezTo>
                  <a:lnTo>
                    <a:pt x="20162562" y="11250557"/>
                  </a:lnTo>
                  <a:cubicBezTo>
                    <a:pt x="20162562" y="11286117"/>
                    <a:pt x="20133352" y="11315326"/>
                    <a:pt x="20097792" y="11315326"/>
                  </a:cubicBezTo>
                  <a:lnTo>
                    <a:pt x="124460" y="11315326"/>
                  </a:lnTo>
                  <a:cubicBezTo>
                    <a:pt x="88900" y="11315326"/>
                    <a:pt x="59690" y="11286117"/>
                    <a:pt x="59690" y="1125055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097792" y="59690"/>
                  </a:lnTo>
                  <a:moveTo>
                    <a:pt x="200977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250557"/>
                  </a:lnTo>
                  <a:cubicBezTo>
                    <a:pt x="0" y="11319137"/>
                    <a:pt x="55880" y="11375017"/>
                    <a:pt x="124460" y="11375017"/>
                  </a:cubicBezTo>
                  <a:lnTo>
                    <a:pt x="20097792" y="11375017"/>
                  </a:lnTo>
                  <a:cubicBezTo>
                    <a:pt x="20166372" y="11375017"/>
                    <a:pt x="20222252" y="11319137"/>
                    <a:pt x="20222252" y="11250557"/>
                  </a:cubicBezTo>
                  <a:lnTo>
                    <a:pt x="20222252" y="124460"/>
                  </a:lnTo>
                  <a:cubicBezTo>
                    <a:pt x="20222252" y="55880"/>
                    <a:pt x="20166372" y="0"/>
                    <a:pt x="20097792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366694"/>
            <a:chOff x="0" y="0"/>
            <a:chExt cx="21041399" cy="15724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41399" cy="1572461"/>
            </a:xfrm>
            <a:custGeom>
              <a:avLst/>
              <a:gdLst/>
              <a:ahLst/>
              <a:cxnLst/>
              <a:rect l="l" t="t" r="r" b="b"/>
              <a:pathLst>
                <a:path w="21041399" h="1572461">
                  <a:moveTo>
                    <a:pt x="20916939" y="1572461"/>
                  </a:moveTo>
                  <a:lnTo>
                    <a:pt x="124460" y="1572461"/>
                  </a:lnTo>
                  <a:cubicBezTo>
                    <a:pt x="55880" y="1572461"/>
                    <a:pt x="0" y="1516581"/>
                    <a:pt x="0" y="14480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916939" y="0"/>
                  </a:lnTo>
                  <a:cubicBezTo>
                    <a:pt x="20985519" y="0"/>
                    <a:pt x="21041399" y="55880"/>
                    <a:pt x="21041399" y="124460"/>
                  </a:cubicBezTo>
                  <a:lnTo>
                    <a:pt x="21041399" y="1448001"/>
                  </a:lnTo>
                  <a:cubicBezTo>
                    <a:pt x="21041399" y="1516581"/>
                    <a:pt x="20985519" y="1572461"/>
                    <a:pt x="20916939" y="1572461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4513089" y="1786167"/>
            <a:ext cx="9304614" cy="5408011"/>
          </a:xfrm>
          <a:custGeom>
            <a:avLst/>
            <a:gdLst/>
            <a:ahLst/>
            <a:cxnLst/>
            <a:rect l="l" t="t" r="r" b="b"/>
            <a:pathLst>
              <a:path w="9304614" h="5408011">
                <a:moveTo>
                  <a:pt x="0" y="0"/>
                </a:moveTo>
                <a:lnTo>
                  <a:pt x="9304614" y="0"/>
                </a:lnTo>
                <a:lnTo>
                  <a:pt x="9304614" y="5408010"/>
                </a:lnTo>
                <a:lnTo>
                  <a:pt x="0" y="540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21" b="-572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-86590"/>
            <a:ext cx="1623060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ali Bold"/>
              </a:rPr>
              <a:t>1 source 2 destination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4222" y="7508875"/>
            <a:ext cx="13402349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Mô hình truyền thông đơn giản sử dụng NOMA giữa một nguồn và hai đích.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96" y="75335"/>
            <a:ext cx="18288000" cy="10287000"/>
            <a:chOff x="0" y="0"/>
            <a:chExt cx="20222252" cy="11375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22252" cy="11375017"/>
            </a:xfrm>
            <a:custGeom>
              <a:avLst/>
              <a:gdLst/>
              <a:ahLst/>
              <a:cxnLst/>
              <a:rect l="l" t="t" r="r" b="b"/>
              <a:pathLst>
                <a:path w="20222252" h="11375017">
                  <a:moveTo>
                    <a:pt x="20097792" y="59690"/>
                  </a:moveTo>
                  <a:cubicBezTo>
                    <a:pt x="20133352" y="59690"/>
                    <a:pt x="20162562" y="88900"/>
                    <a:pt x="20162562" y="124460"/>
                  </a:cubicBezTo>
                  <a:lnTo>
                    <a:pt x="20162562" y="11250557"/>
                  </a:lnTo>
                  <a:cubicBezTo>
                    <a:pt x="20162562" y="11286117"/>
                    <a:pt x="20133352" y="11315326"/>
                    <a:pt x="20097792" y="11315326"/>
                  </a:cubicBezTo>
                  <a:lnTo>
                    <a:pt x="124460" y="11315326"/>
                  </a:lnTo>
                  <a:cubicBezTo>
                    <a:pt x="88900" y="11315326"/>
                    <a:pt x="59690" y="11286117"/>
                    <a:pt x="59690" y="1125055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097792" y="59690"/>
                  </a:lnTo>
                  <a:moveTo>
                    <a:pt x="200977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250557"/>
                  </a:lnTo>
                  <a:cubicBezTo>
                    <a:pt x="0" y="11319137"/>
                    <a:pt x="55880" y="11375017"/>
                    <a:pt x="124460" y="11375017"/>
                  </a:cubicBezTo>
                  <a:lnTo>
                    <a:pt x="20097792" y="11375017"/>
                  </a:lnTo>
                  <a:cubicBezTo>
                    <a:pt x="20166372" y="11375017"/>
                    <a:pt x="20222252" y="11319137"/>
                    <a:pt x="20222252" y="11250557"/>
                  </a:cubicBezTo>
                  <a:lnTo>
                    <a:pt x="20222252" y="124460"/>
                  </a:lnTo>
                  <a:cubicBezTo>
                    <a:pt x="20222252" y="55880"/>
                    <a:pt x="20166372" y="0"/>
                    <a:pt x="20097792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366694"/>
            <a:chOff x="0" y="0"/>
            <a:chExt cx="21041399" cy="15724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41399" cy="1572461"/>
            </a:xfrm>
            <a:custGeom>
              <a:avLst/>
              <a:gdLst/>
              <a:ahLst/>
              <a:cxnLst/>
              <a:rect l="l" t="t" r="r" b="b"/>
              <a:pathLst>
                <a:path w="21041399" h="1572461">
                  <a:moveTo>
                    <a:pt x="20916939" y="1572461"/>
                  </a:moveTo>
                  <a:lnTo>
                    <a:pt x="124460" y="1572461"/>
                  </a:lnTo>
                  <a:cubicBezTo>
                    <a:pt x="55880" y="1572461"/>
                    <a:pt x="0" y="1516581"/>
                    <a:pt x="0" y="14480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916939" y="0"/>
                  </a:lnTo>
                  <a:cubicBezTo>
                    <a:pt x="20985519" y="0"/>
                    <a:pt x="21041399" y="55880"/>
                    <a:pt x="21041399" y="124460"/>
                  </a:cubicBezTo>
                  <a:lnTo>
                    <a:pt x="21041399" y="1448001"/>
                  </a:lnTo>
                  <a:cubicBezTo>
                    <a:pt x="21041399" y="1516581"/>
                    <a:pt x="20985519" y="1572461"/>
                    <a:pt x="20916939" y="1572461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373619" y="1664784"/>
            <a:ext cx="5197205" cy="3020710"/>
          </a:xfrm>
          <a:custGeom>
            <a:avLst/>
            <a:gdLst/>
            <a:ahLst/>
            <a:cxnLst/>
            <a:rect l="l" t="t" r="r" b="b"/>
            <a:pathLst>
              <a:path w="5197205" h="3020710">
                <a:moveTo>
                  <a:pt x="0" y="0"/>
                </a:moveTo>
                <a:lnTo>
                  <a:pt x="5197205" y="0"/>
                </a:lnTo>
                <a:lnTo>
                  <a:pt x="5197205" y="3020710"/>
                </a:lnTo>
                <a:lnTo>
                  <a:pt x="0" y="3020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21" b="-5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34320" y="5914219"/>
            <a:ext cx="10149896" cy="2850337"/>
          </a:xfrm>
          <a:custGeom>
            <a:avLst/>
            <a:gdLst/>
            <a:ahLst/>
            <a:cxnLst/>
            <a:rect l="l" t="t" r="r" b="b"/>
            <a:pathLst>
              <a:path w="10149896" h="2850337">
                <a:moveTo>
                  <a:pt x="0" y="0"/>
                </a:moveTo>
                <a:lnTo>
                  <a:pt x="10149896" y="0"/>
                </a:lnTo>
                <a:lnTo>
                  <a:pt x="10149896" y="2850337"/>
                </a:lnTo>
                <a:lnTo>
                  <a:pt x="0" y="2850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452" b="-851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-86590"/>
            <a:ext cx="1623060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ali Bold"/>
              </a:rPr>
              <a:t>1 source 2 destination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70824" y="2444889"/>
            <a:ext cx="11126425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Mô hình truyền thông đơn giản sử dụng NOMA giữa một nguồn và hai đích.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84799" y="6015708"/>
            <a:ext cx="20329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75">
                <a:solidFill>
                  <a:srgbClr val="000000"/>
                </a:solidFill>
                <a:latin typeface="Open Sans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84799" y="7454168"/>
            <a:ext cx="20329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75">
                <a:solidFill>
                  <a:srgbClr val="000000"/>
                </a:solidFill>
                <a:latin typeface="Open Sans Bold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91804" y="1366694"/>
            <a:ext cx="6267496" cy="2108335"/>
            <a:chOff x="0" y="0"/>
            <a:chExt cx="6930385" cy="23313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0385" cy="2331326"/>
            </a:xfrm>
            <a:custGeom>
              <a:avLst/>
              <a:gdLst/>
              <a:ahLst/>
              <a:cxnLst/>
              <a:rect l="l" t="t" r="r" b="b"/>
              <a:pathLst>
                <a:path w="6930385" h="2331326">
                  <a:moveTo>
                    <a:pt x="6805925" y="59690"/>
                  </a:moveTo>
                  <a:cubicBezTo>
                    <a:pt x="6841485" y="59690"/>
                    <a:pt x="6870695" y="88900"/>
                    <a:pt x="6870695" y="124460"/>
                  </a:cubicBezTo>
                  <a:lnTo>
                    <a:pt x="6870695" y="2206866"/>
                  </a:lnTo>
                  <a:cubicBezTo>
                    <a:pt x="6870695" y="2242426"/>
                    <a:pt x="6841485" y="2271636"/>
                    <a:pt x="6805925" y="2271636"/>
                  </a:cubicBezTo>
                  <a:lnTo>
                    <a:pt x="124460" y="2271636"/>
                  </a:lnTo>
                  <a:cubicBezTo>
                    <a:pt x="88900" y="2271636"/>
                    <a:pt x="59690" y="2242426"/>
                    <a:pt x="59690" y="220686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805925" y="59690"/>
                  </a:lnTo>
                  <a:moveTo>
                    <a:pt x="68059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6866"/>
                  </a:lnTo>
                  <a:cubicBezTo>
                    <a:pt x="0" y="2275446"/>
                    <a:pt x="55880" y="2331326"/>
                    <a:pt x="124460" y="2331326"/>
                  </a:cubicBezTo>
                  <a:lnTo>
                    <a:pt x="6805925" y="2331326"/>
                  </a:lnTo>
                  <a:cubicBezTo>
                    <a:pt x="6874505" y="2331326"/>
                    <a:pt x="6930385" y="2275446"/>
                    <a:pt x="6930385" y="2206866"/>
                  </a:cubicBezTo>
                  <a:lnTo>
                    <a:pt x="6930385" y="124460"/>
                  </a:lnTo>
                  <a:cubicBezTo>
                    <a:pt x="6930385" y="55880"/>
                    <a:pt x="6874505" y="0"/>
                    <a:pt x="6805925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991804" y="1028700"/>
            <a:ext cx="6267496" cy="675989"/>
            <a:chOff x="0" y="0"/>
            <a:chExt cx="7211115" cy="7777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11116" cy="777764"/>
            </a:xfrm>
            <a:custGeom>
              <a:avLst/>
              <a:gdLst/>
              <a:ahLst/>
              <a:cxnLst/>
              <a:rect l="l" t="t" r="r" b="b"/>
              <a:pathLst>
                <a:path w="7211116" h="777764">
                  <a:moveTo>
                    <a:pt x="7086655" y="777764"/>
                  </a:moveTo>
                  <a:lnTo>
                    <a:pt x="124460" y="777764"/>
                  </a:lnTo>
                  <a:cubicBezTo>
                    <a:pt x="55880" y="777764"/>
                    <a:pt x="0" y="721884"/>
                    <a:pt x="0" y="653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86656" y="0"/>
                  </a:lnTo>
                  <a:cubicBezTo>
                    <a:pt x="7155235" y="0"/>
                    <a:pt x="7211116" y="55880"/>
                    <a:pt x="7211116" y="124460"/>
                  </a:cubicBezTo>
                  <a:lnTo>
                    <a:pt x="7211116" y="653304"/>
                  </a:lnTo>
                  <a:cubicBezTo>
                    <a:pt x="7211116" y="721884"/>
                    <a:pt x="7155235" y="777764"/>
                    <a:pt x="7086656" y="777764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991804" y="4258330"/>
            <a:ext cx="6267496" cy="2108335"/>
            <a:chOff x="0" y="0"/>
            <a:chExt cx="6930385" cy="23313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30385" cy="2331326"/>
            </a:xfrm>
            <a:custGeom>
              <a:avLst/>
              <a:gdLst/>
              <a:ahLst/>
              <a:cxnLst/>
              <a:rect l="l" t="t" r="r" b="b"/>
              <a:pathLst>
                <a:path w="6930385" h="2331326">
                  <a:moveTo>
                    <a:pt x="6805925" y="59690"/>
                  </a:moveTo>
                  <a:cubicBezTo>
                    <a:pt x="6841485" y="59690"/>
                    <a:pt x="6870695" y="88900"/>
                    <a:pt x="6870695" y="124460"/>
                  </a:cubicBezTo>
                  <a:lnTo>
                    <a:pt x="6870695" y="2206866"/>
                  </a:lnTo>
                  <a:cubicBezTo>
                    <a:pt x="6870695" y="2242426"/>
                    <a:pt x="6841485" y="2271636"/>
                    <a:pt x="6805925" y="2271636"/>
                  </a:cubicBezTo>
                  <a:lnTo>
                    <a:pt x="124460" y="2271636"/>
                  </a:lnTo>
                  <a:cubicBezTo>
                    <a:pt x="88900" y="2271636"/>
                    <a:pt x="59690" y="2242426"/>
                    <a:pt x="59690" y="220686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805925" y="59690"/>
                  </a:lnTo>
                  <a:moveTo>
                    <a:pt x="68059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6866"/>
                  </a:lnTo>
                  <a:cubicBezTo>
                    <a:pt x="0" y="2275446"/>
                    <a:pt x="55880" y="2331326"/>
                    <a:pt x="124460" y="2331326"/>
                  </a:cubicBezTo>
                  <a:lnTo>
                    <a:pt x="6805925" y="2331326"/>
                  </a:lnTo>
                  <a:cubicBezTo>
                    <a:pt x="6874505" y="2331326"/>
                    <a:pt x="6930385" y="2275446"/>
                    <a:pt x="6930385" y="2206866"/>
                  </a:cubicBezTo>
                  <a:lnTo>
                    <a:pt x="6930385" y="124460"/>
                  </a:lnTo>
                  <a:cubicBezTo>
                    <a:pt x="6930385" y="55880"/>
                    <a:pt x="6874505" y="0"/>
                    <a:pt x="6805925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991804" y="3806179"/>
            <a:ext cx="6267496" cy="675989"/>
            <a:chOff x="0" y="0"/>
            <a:chExt cx="7211115" cy="7777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11116" cy="777764"/>
            </a:xfrm>
            <a:custGeom>
              <a:avLst/>
              <a:gdLst/>
              <a:ahLst/>
              <a:cxnLst/>
              <a:rect l="l" t="t" r="r" b="b"/>
              <a:pathLst>
                <a:path w="7211116" h="777764">
                  <a:moveTo>
                    <a:pt x="7086655" y="777764"/>
                  </a:moveTo>
                  <a:lnTo>
                    <a:pt x="124460" y="777764"/>
                  </a:lnTo>
                  <a:cubicBezTo>
                    <a:pt x="55880" y="777764"/>
                    <a:pt x="0" y="721884"/>
                    <a:pt x="0" y="653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86656" y="0"/>
                  </a:lnTo>
                  <a:cubicBezTo>
                    <a:pt x="7155235" y="0"/>
                    <a:pt x="7211116" y="55880"/>
                    <a:pt x="7211116" y="124460"/>
                  </a:cubicBezTo>
                  <a:lnTo>
                    <a:pt x="7211116" y="653304"/>
                  </a:lnTo>
                  <a:cubicBezTo>
                    <a:pt x="7211116" y="721884"/>
                    <a:pt x="7155235" y="777764"/>
                    <a:pt x="7086656" y="777764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991804" y="7149965"/>
            <a:ext cx="6267496" cy="2108335"/>
            <a:chOff x="0" y="0"/>
            <a:chExt cx="6930385" cy="2331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30385" cy="2331326"/>
            </a:xfrm>
            <a:custGeom>
              <a:avLst/>
              <a:gdLst/>
              <a:ahLst/>
              <a:cxnLst/>
              <a:rect l="l" t="t" r="r" b="b"/>
              <a:pathLst>
                <a:path w="6930385" h="2331326">
                  <a:moveTo>
                    <a:pt x="6805925" y="59690"/>
                  </a:moveTo>
                  <a:cubicBezTo>
                    <a:pt x="6841485" y="59690"/>
                    <a:pt x="6870695" y="88900"/>
                    <a:pt x="6870695" y="124460"/>
                  </a:cubicBezTo>
                  <a:lnTo>
                    <a:pt x="6870695" y="2206866"/>
                  </a:lnTo>
                  <a:cubicBezTo>
                    <a:pt x="6870695" y="2242426"/>
                    <a:pt x="6841485" y="2271636"/>
                    <a:pt x="6805925" y="2271636"/>
                  </a:cubicBezTo>
                  <a:lnTo>
                    <a:pt x="124460" y="2271636"/>
                  </a:lnTo>
                  <a:cubicBezTo>
                    <a:pt x="88900" y="2271636"/>
                    <a:pt x="59690" y="2242426"/>
                    <a:pt x="59690" y="220686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805925" y="59690"/>
                  </a:lnTo>
                  <a:moveTo>
                    <a:pt x="68059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6866"/>
                  </a:lnTo>
                  <a:cubicBezTo>
                    <a:pt x="0" y="2275446"/>
                    <a:pt x="55880" y="2331326"/>
                    <a:pt x="124460" y="2331326"/>
                  </a:cubicBezTo>
                  <a:lnTo>
                    <a:pt x="6805925" y="2331326"/>
                  </a:lnTo>
                  <a:cubicBezTo>
                    <a:pt x="6874505" y="2331326"/>
                    <a:pt x="6930385" y="2275446"/>
                    <a:pt x="6930385" y="2206866"/>
                  </a:cubicBezTo>
                  <a:lnTo>
                    <a:pt x="6930385" y="124460"/>
                  </a:lnTo>
                  <a:cubicBezTo>
                    <a:pt x="6930385" y="55880"/>
                    <a:pt x="6874505" y="0"/>
                    <a:pt x="6805925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991804" y="6588133"/>
            <a:ext cx="6267496" cy="675989"/>
            <a:chOff x="0" y="0"/>
            <a:chExt cx="7211115" cy="7777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11116" cy="777764"/>
            </a:xfrm>
            <a:custGeom>
              <a:avLst/>
              <a:gdLst/>
              <a:ahLst/>
              <a:cxnLst/>
              <a:rect l="l" t="t" r="r" b="b"/>
              <a:pathLst>
                <a:path w="7211116" h="777764">
                  <a:moveTo>
                    <a:pt x="7086655" y="777764"/>
                  </a:moveTo>
                  <a:lnTo>
                    <a:pt x="124460" y="777764"/>
                  </a:lnTo>
                  <a:cubicBezTo>
                    <a:pt x="55880" y="777764"/>
                    <a:pt x="0" y="721884"/>
                    <a:pt x="0" y="653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86656" y="0"/>
                  </a:lnTo>
                  <a:cubicBezTo>
                    <a:pt x="7155235" y="0"/>
                    <a:pt x="7211116" y="55880"/>
                    <a:pt x="7211116" y="124460"/>
                  </a:cubicBezTo>
                  <a:lnTo>
                    <a:pt x="7211116" y="653304"/>
                  </a:lnTo>
                  <a:cubicBezTo>
                    <a:pt x="7211116" y="721884"/>
                    <a:pt x="7155235" y="777764"/>
                    <a:pt x="7086656" y="777764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1097978" y="1838860"/>
            <a:ext cx="6055147" cy="1383007"/>
          </a:xfrm>
          <a:custGeom>
            <a:avLst/>
            <a:gdLst/>
            <a:ahLst/>
            <a:cxnLst/>
            <a:rect l="l" t="t" r="r" b="b"/>
            <a:pathLst>
              <a:path w="6055147" h="1383007">
                <a:moveTo>
                  <a:pt x="0" y="0"/>
                </a:moveTo>
                <a:lnTo>
                  <a:pt x="6055148" y="0"/>
                </a:lnTo>
                <a:lnTo>
                  <a:pt x="6055148" y="1383007"/>
                </a:lnTo>
                <a:lnTo>
                  <a:pt x="0" y="1383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53" r="-3506" b="-869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882493" y="4596324"/>
            <a:ext cx="2486119" cy="1636991"/>
          </a:xfrm>
          <a:custGeom>
            <a:avLst/>
            <a:gdLst/>
            <a:ahLst/>
            <a:cxnLst/>
            <a:rect l="l" t="t" r="r" b="b"/>
            <a:pathLst>
              <a:path w="2486119" h="1636991">
                <a:moveTo>
                  <a:pt x="0" y="0"/>
                </a:moveTo>
                <a:lnTo>
                  <a:pt x="2486119" y="0"/>
                </a:lnTo>
                <a:lnTo>
                  <a:pt x="2486119" y="1636991"/>
                </a:lnTo>
                <a:lnTo>
                  <a:pt x="0" y="1636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7" r="-82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90781" y="7397472"/>
            <a:ext cx="1677831" cy="1656041"/>
          </a:xfrm>
          <a:custGeom>
            <a:avLst/>
            <a:gdLst/>
            <a:ahLst/>
            <a:cxnLst/>
            <a:rect l="l" t="t" r="r" b="b"/>
            <a:pathLst>
              <a:path w="1677831" h="1656041">
                <a:moveTo>
                  <a:pt x="0" y="0"/>
                </a:moveTo>
                <a:lnTo>
                  <a:pt x="1677831" y="0"/>
                </a:lnTo>
                <a:lnTo>
                  <a:pt x="1677831" y="1656040"/>
                </a:lnTo>
                <a:lnTo>
                  <a:pt x="0" y="1656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76567" y="2412242"/>
            <a:ext cx="10175453" cy="486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ski Semi-Bold"/>
              </a:rPr>
              <a:t>NOMA simple communication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04153" y="1095232"/>
            <a:ext cx="58427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ali Bold"/>
              </a:rPr>
              <a:t>1 source 1 destination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04153" y="3872710"/>
            <a:ext cx="58427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ali Bold"/>
              </a:rPr>
              <a:t>1 source 2 destination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04153" y="6655849"/>
            <a:ext cx="58427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ali Bold"/>
              </a:rPr>
              <a:t>1 source N destination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96" y="75335"/>
            <a:ext cx="18288000" cy="10287000"/>
            <a:chOff x="0" y="0"/>
            <a:chExt cx="20222252" cy="11375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22252" cy="11375017"/>
            </a:xfrm>
            <a:custGeom>
              <a:avLst/>
              <a:gdLst/>
              <a:ahLst/>
              <a:cxnLst/>
              <a:rect l="l" t="t" r="r" b="b"/>
              <a:pathLst>
                <a:path w="20222252" h="11375017">
                  <a:moveTo>
                    <a:pt x="20097792" y="59690"/>
                  </a:moveTo>
                  <a:cubicBezTo>
                    <a:pt x="20133352" y="59690"/>
                    <a:pt x="20162562" y="88900"/>
                    <a:pt x="20162562" y="124460"/>
                  </a:cubicBezTo>
                  <a:lnTo>
                    <a:pt x="20162562" y="11250557"/>
                  </a:lnTo>
                  <a:cubicBezTo>
                    <a:pt x="20162562" y="11286117"/>
                    <a:pt x="20133352" y="11315326"/>
                    <a:pt x="20097792" y="11315326"/>
                  </a:cubicBezTo>
                  <a:lnTo>
                    <a:pt x="124460" y="11315326"/>
                  </a:lnTo>
                  <a:cubicBezTo>
                    <a:pt x="88900" y="11315326"/>
                    <a:pt x="59690" y="11286117"/>
                    <a:pt x="59690" y="1125055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097792" y="59690"/>
                  </a:lnTo>
                  <a:moveTo>
                    <a:pt x="200977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250557"/>
                  </a:lnTo>
                  <a:cubicBezTo>
                    <a:pt x="0" y="11319137"/>
                    <a:pt x="55880" y="11375017"/>
                    <a:pt x="124460" y="11375017"/>
                  </a:cubicBezTo>
                  <a:lnTo>
                    <a:pt x="20097792" y="11375017"/>
                  </a:lnTo>
                  <a:cubicBezTo>
                    <a:pt x="20166372" y="11375017"/>
                    <a:pt x="20222252" y="11319137"/>
                    <a:pt x="20222252" y="11250557"/>
                  </a:cubicBezTo>
                  <a:lnTo>
                    <a:pt x="20222252" y="124460"/>
                  </a:lnTo>
                  <a:cubicBezTo>
                    <a:pt x="20222252" y="55880"/>
                    <a:pt x="20166372" y="0"/>
                    <a:pt x="20097792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366694"/>
            <a:chOff x="0" y="0"/>
            <a:chExt cx="21041399" cy="15724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41399" cy="1572461"/>
            </a:xfrm>
            <a:custGeom>
              <a:avLst/>
              <a:gdLst/>
              <a:ahLst/>
              <a:cxnLst/>
              <a:rect l="l" t="t" r="r" b="b"/>
              <a:pathLst>
                <a:path w="21041399" h="1572461">
                  <a:moveTo>
                    <a:pt x="20916939" y="1572461"/>
                  </a:moveTo>
                  <a:lnTo>
                    <a:pt x="124460" y="1572461"/>
                  </a:lnTo>
                  <a:cubicBezTo>
                    <a:pt x="55880" y="1572461"/>
                    <a:pt x="0" y="1516581"/>
                    <a:pt x="0" y="14480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916939" y="0"/>
                  </a:lnTo>
                  <a:cubicBezTo>
                    <a:pt x="20985519" y="0"/>
                    <a:pt x="21041399" y="55880"/>
                    <a:pt x="21041399" y="124460"/>
                  </a:cubicBezTo>
                  <a:lnTo>
                    <a:pt x="21041399" y="1448001"/>
                  </a:lnTo>
                  <a:cubicBezTo>
                    <a:pt x="21041399" y="1516581"/>
                    <a:pt x="20985519" y="1572461"/>
                    <a:pt x="20916939" y="1572461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440138" y="1397812"/>
            <a:ext cx="7407724" cy="7491375"/>
          </a:xfrm>
          <a:custGeom>
            <a:avLst/>
            <a:gdLst/>
            <a:ahLst/>
            <a:cxnLst/>
            <a:rect l="l" t="t" r="r" b="b"/>
            <a:pathLst>
              <a:path w="7407724" h="7491375">
                <a:moveTo>
                  <a:pt x="0" y="0"/>
                </a:moveTo>
                <a:lnTo>
                  <a:pt x="7407724" y="0"/>
                </a:lnTo>
                <a:lnTo>
                  <a:pt x="7407724" y="7491376"/>
                </a:lnTo>
                <a:lnTo>
                  <a:pt x="0" y="7491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4" r="-1794" b="-110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-86590"/>
            <a:ext cx="1623060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ali Bold"/>
              </a:rPr>
              <a:t>1 source N destination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0801" y="8331200"/>
            <a:ext cx="11369190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Mô hình truyền thông sử dụng NOMA với nhiều nút đích.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49080" y="0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52893" y="2694938"/>
            <a:ext cx="7524880" cy="6563362"/>
          </a:xfrm>
          <a:custGeom>
            <a:avLst/>
            <a:gdLst/>
            <a:ahLst/>
            <a:cxnLst/>
            <a:rect l="l" t="t" r="r" b="b"/>
            <a:pathLst>
              <a:path w="7524880" h="6563362">
                <a:moveTo>
                  <a:pt x="0" y="0"/>
                </a:moveTo>
                <a:lnTo>
                  <a:pt x="7524880" y="0"/>
                </a:lnTo>
                <a:lnTo>
                  <a:pt x="7524880" y="6563362"/>
                </a:lnTo>
                <a:lnTo>
                  <a:pt x="0" y="6563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2" r="-1412" b="-1357"/>
            </a:stretch>
          </a:blipFill>
        </p:spPr>
      </p:sp>
      <p:sp>
        <p:nvSpPr>
          <p:cNvPr id="5" name="Freeform 5">
            <a:hlinkClick r:id="rId4" action="ppaction://hlinksldjump"/>
          </p:cNvPr>
          <p:cNvSpPr/>
          <p:nvPr/>
        </p:nvSpPr>
        <p:spPr>
          <a:xfrm rot="-1061952">
            <a:off x="12594136" y="8423893"/>
            <a:ext cx="1286505" cy="1668815"/>
          </a:xfrm>
          <a:custGeom>
            <a:avLst/>
            <a:gdLst/>
            <a:ahLst/>
            <a:cxnLst/>
            <a:rect l="l" t="t" r="r" b="b"/>
            <a:pathLst>
              <a:path w="1286505" h="1668815">
                <a:moveTo>
                  <a:pt x="0" y="0"/>
                </a:moveTo>
                <a:lnTo>
                  <a:pt x="1286504" y="0"/>
                </a:lnTo>
                <a:lnTo>
                  <a:pt x="1286504" y="1668814"/>
                </a:lnTo>
                <a:lnTo>
                  <a:pt x="0" y="1668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84131" y="-40472"/>
            <a:ext cx="9919738" cy="25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200">
                <a:solidFill>
                  <a:srgbClr val="5E3023"/>
                </a:solidFill>
                <a:latin typeface="Hertical Smooth"/>
              </a:rPr>
              <a:t>NOMA random network model</a:t>
            </a:r>
          </a:p>
        </p:txBody>
      </p:sp>
      <p:sp>
        <p:nvSpPr>
          <p:cNvPr id="7" name="Freeform 7"/>
          <p:cNvSpPr/>
          <p:nvPr/>
        </p:nvSpPr>
        <p:spPr>
          <a:xfrm rot="2155398">
            <a:off x="4061667" y="2196313"/>
            <a:ext cx="1528941" cy="1983296"/>
          </a:xfrm>
          <a:custGeom>
            <a:avLst/>
            <a:gdLst/>
            <a:ahLst/>
            <a:cxnLst/>
            <a:rect l="l" t="t" r="r" b="b"/>
            <a:pathLst>
              <a:path w="1528941" h="1983296">
                <a:moveTo>
                  <a:pt x="0" y="0"/>
                </a:moveTo>
                <a:lnTo>
                  <a:pt x="1528940" y="0"/>
                </a:lnTo>
                <a:lnTo>
                  <a:pt x="1528940" y="1983295"/>
                </a:lnTo>
                <a:lnTo>
                  <a:pt x="0" y="1983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27009" y="9163613"/>
            <a:ext cx="6244141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  <a:spcBef>
                <a:spcPct val="0"/>
              </a:spcBef>
            </a:pPr>
            <a:r>
              <a:rPr lang="en-US" sz="5000">
                <a:solidFill>
                  <a:srgbClr val="5E3023">
                    <a:alpha val="81961"/>
                  </a:srgbClr>
                </a:solidFill>
                <a:latin typeface="Be Vietnam"/>
              </a:rPr>
              <a:t>MÔ HÌNH HỆ THỐNG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1132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54214" y="-31132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sp>
        <p:nvSpPr>
          <p:cNvPr id="4" name="Freeform 4"/>
          <p:cNvSpPr/>
          <p:nvPr/>
        </p:nvSpPr>
        <p:spPr>
          <a:xfrm rot="-1061952">
            <a:off x="15401691" y="784154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155398">
            <a:off x="1322527" y="7829268"/>
            <a:ext cx="1355615" cy="1758463"/>
          </a:xfrm>
          <a:custGeom>
            <a:avLst/>
            <a:gdLst/>
            <a:ahLst/>
            <a:cxnLst/>
            <a:rect l="l" t="t" r="r" b="b"/>
            <a:pathLst>
              <a:path w="1355615" h="1758463">
                <a:moveTo>
                  <a:pt x="0" y="0"/>
                </a:moveTo>
                <a:lnTo>
                  <a:pt x="1355615" y="0"/>
                </a:lnTo>
                <a:lnTo>
                  <a:pt x="1355615" y="1758463"/>
                </a:lnTo>
                <a:lnTo>
                  <a:pt x="0" y="1758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065072" y="2245526"/>
            <a:ext cx="2998508" cy="2929106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58306" y="2245526"/>
            <a:ext cx="2998508" cy="2929106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/>
          <p:cNvSpPr/>
          <p:nvPr/>
        </p:nvSpPr>
        <p:spPr>
          <a:xfrm>
            <a:off x="3424139" y="2667805"/>
            <a:ext cx="4868335" cy="2084549"/>
          </a:xfrm>
          <a:custGeom>
            <a:avLst/>
            <a:gdLst/>
            <a:ahLst/>
            <a:cxnLst/>
            <a:rect l="l" t="t" r="r" b="b"/>
            <a:pathLst>
              <a:path w="4868335" h="2084549">
                <a:moveTo>
                  <a:pt x="0" y="0"/>
                </a:moveTo>
                <a:lnTo>
                  <a:pt x="4868335" y="0"/>
                </a:lnTo>
                <a:lnTo>
                  <a:pt x="4868335" y="2084548"/>
                </a:lnTo>
                <a:lnTo>
                  <a:pt x="0" y="20845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94" b="-3894"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38331" y="2245526"/>
            <a:ext cx="2998508" cy="2929106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224420" y="2245526"/>
            <a:ext cx="2998508" cy="2929106"/>
            <a:chOff x="0" y="0"/>
            <a:chExt cx="4828540" cy="4716780"/>
          </a:xfrm>
        </p:grpSpPr>
        <p:sp>
          <p:nvSpPr>
            <p:cNvPr id="14" name="Freeform 1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065072" y="5112368"/>
            <a:ext cx="2998508" cy="2929106"/>
            <a:chOff x="0" y="0"/>
            <a:chExt cx="4828540" cy="4716780"/>
          </a:xfrm>
        </p:grpSpPr>
        <p:sp>
          <p:nvSpPr>
            <p:cNvPr id="16" name="Freeform 16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858306" y="5112368"/>
            <a:ext cx="2998508" cy="2929106"/>
            <a:chOff x="0" y="0"/>
            <a:chExt cx="4828540" cy="4716780"/>
          </a:xfrm>
        </p:grpSpPr>
        <p:sp>
          <p:nvSpPr>
            <p:cNvPr id="18" name="Freeform 1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438331" y="5112368"/>
            <a:ext cx="2998508" cy="2929106"/>
            <a:chOff x="0" y="0"/>
            <a:chExt cx="4828540" cy="4716780"/>
          </a:xfrm>
        </p:grpSpPr>
        <p:sp>
          <p:nvSpPr>
            <p:cNvPr id="20" name="Freeform 2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224420" y="5112368"/>
            <a:ext cx="2998508" cy="2929106"/>
            <a:chOff x="0" y="0"/>
            <a:chExt cx="4828540" cy="4716780"/>
          </a:xfrm>
        </p:grpSpPr>
        <p:sp>
          <p:nvSpPr>
            <p:cNvPr id="22" name="Freeform 2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/>
          <p:cNvSpPr/>
          <p:nvPr/>
        </p:nvSpPr>
        <p:spPr>
          <a:xfrm>
            <a:off x="3653356" y="5555018"/>
            <a:ext cx="4820447" cy="2043806"/>
          </a:xfrm>
          <a:custGeom>
            <a:avLst/>
            <a:gdLst/>
            <a:ahLst/>
            <a:cxnLst/>
            <a:rect l="l" t="t" r="r" b="b"/>
            <a:pathLst>
              <a:path w="4820447" h="2043806">
                <a:moveTo>
                  <a:pt x="0" y="0"/>
                </a:moveTo>
                <a:lnTo>
                  <a:pt x="4820448" y="0"/>
                </a:lnTo>
                <a:lnTo>
                  <a:pt x="4820448" y="2043806"/>
                </a:lnTo>
                <a:lnTo>
                  <a:pt x="0" y="2043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5694" b="-199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794404" y="2667805"/>
            <a:ext cx="4954036" cy="2084549"/>
          </a:xfrm>
          <a:custGeom>
            <a:avLst/>
            <a:gdLst/>
            <a:ahLst/>
            <a:cxnLst/>
            <a:rect l="l" t="t" r="r" b="b"/>
            <a:pathLst>
              <a:path w="4954036" h="2084549">
                <a:moveTo>
                  <a:pt x="0" y="0"/>
                </a:moveTo>
                <a:lnTo>
                  <a:pt x="4954036" y="0"/>
                </a:lnTo>
                <a:lnTo>
                  <a:pt x="4954036" y="2084548"/>
                </a:lnTo>
                <a:lnTo>
                  <a:pt x="0" y="20845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042" b="-15042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441300" y="5534647"/>
            <a:ext cx="5660243" cy="2064177"/>
          </a:xfrm>
          <a:custGeom>
            <a:avLst/>
            <a:gdLst/>
            <a:ahLst/>
            <a:cxnLst/>
            <a:rect l="l" t="t" r="r" b="b"/>
            <a:pathLst>
              <a:path w="5660243" h="2064177">
                <a:moveTo>
                  <a:pt x="0" y="0"/>
                </a:moveTo>
                <a:lnTo>
                  <a:pt x="5660243" y="0"/>
                </a:lnTo>
                <a:lnTo>
                  <a:pt x="5660243" y="2064177"/>
                </a:lnTo>
                <a:lnTo>
                  <a:pt x="0" y="2064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8437" b="-986"/>
            </a:stretch>
          </a:blipFill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77553"/>
            <a:ext cx="5727180" cy="1906835"/>
            <a:chOff x="0" y="0"/>
            <a:chExt cx="13400389" cy="4461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54619" cy="4015821"/>
            </a:xfrm>
            <a:custGeom>
              <a:avLst/>
              <a:gdLst/>
              <a:ahLst/>
              <a:cxnLst/>
              <a:rect l="l" t="t" r="r" b="b"/>
              <a:pathLst>
                <a:path w="12954619" h="4015821">
                  <a:moveTo>
                    <a:pt x="12953349" y="0"/>
                  </a:moveTo>
                  <a:lnTo>
                    <a:pt x="12954619" y="1270"/>
                  </a:lnTo>
                  <a:lnTo>
                    <a:pt x="12954619" y="0"/>
                  </a:lnTo>
                  <a:lnTo>
                    <a:pt x="12953349" y="0"/>
                  </a:lnTo>
                  <a:close/>
                  <a:moveTo>
                    <a:pt x="0" y="4014551"/>
                  </a:moveTo>
                  <a:lnTo>
                    <a:pt x="0" y="4015821"/>
                  </a:lnTo>
                  <a:lnTo>
                    <a:pt x="1270" y="4015821"/>
                  </a:lnTo>
                  <a:lnTo>
                    <a:pt x="0" y="4014551"/>
                  </a:lnTo>
                  <a:close/>
                </a:path>
              </a:pathLst>
            </a:custGeom>
            <a:solidFill>
              <a:srgbClr val="EF977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400390" cy="4461591"/>
            </a:xfrm>
            <a:custGeom>
              <a:avLst/>
              <a:gdLst/>
              <a:ahLst/>
              <a:cxnLst/>
              <a:rect l="l" t="t" r="r" b="b"/>
              <a:pathLst>
                <a:path w="13400390" h="4461591">
                  <a:moveTo>
                    <a:pt x="13400390" y="447040"/>
                  </a:moveTo>
                  <a:lnTo>
                    <a:pt x="13400390" y="4015822"/>
                  </a:lnTo>
                  <a:lnTo>
                    <a:pt x="12953349" y="4461591"/>
                  </a:lnTo>
                  <a:lnTo>
                    <a:pt x="463951" y="4461591"/>
                  </a:lnTo>
                  <a:lnTo>
                    <a:pt x="1270" y="4015821"/>
                  </a:lnTo>
                  <a:lnTo>
                    <a:pt x="0" y="4014551"/>
                  </a:lnTo>
                  <a:lnTo>
                    <a:pt x="0" y="447040"/>
                  </a:lnTo>
                  <a:lnTo>
                    <a:pt x="463951" y="0"/>
                  </a:lnTo>
                  <a:lnTo>
                    <a:pt x="12953350" y="0"/>
                  </a:lnTo>
                  <a:lnTo>
                    <a:pt x="12954619" y="1270"/>
                  </a:lnTo>
                  <a:lnTo>
                    <a:pt x="13400390" y="447040"/>
                  </a:lnTo>
                  <a:close/>
                </a:path>
              </a:pathLst>
            </a:custGeom>
            <a:solidFill>
              <a:srgbClr val="EF9771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126700" y="1173716"/>
            <a:ext cx="3042016" cy="2505515"/>
          </a:xfrm>
          <a:custGeom>
            <a:avLst/>
            <a:gdLst/>
            <a:ahLst/>
            <a:cxnLst/>
            <a:rect l="l" t="t" r="r" b="b"/>
            <a:pathLst>
              <a:path w="3042016" h="2505515">
                <a:moveTo>
                  <a:pt x="0" y="0"/>
                </a:moveTo>
                <a:lnTo>
                  <a:pt x="3042017" y="0"/>
                </a:lnTo>
                <a:lnTo>
                  <a:pt x="3042017" y="2505515"/>
                </a:lnTo>
                <a:lnTo>
                  <a:pt x="0" y="2505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3216" y="5757291"/>
            <a:ext cx="6405821" cy="872843"/>
            <a:chOff x="0" y="0"/>
            <a:chExt cx="7370266" cy="10042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70266" cy="1004256"/>
            </a:xfrm>
            <a:custGeom>
              <a:avLst/>
              <a:gdLst/>
              <a:ahLst/>
              <a:cxnLst/>
              <a:rect l="l" t="t" r="r" b="b"/>
              <a:pathLst>
                <a:path w="7370266" h="1004256">
                  <a:moveTo>
                    <a:pt x="7245806" y="1004256"/>
                  </a:moveTo>
                  <a:lnTo>
                    <a:pt x="124460" y="1004256"/>
                  </a:lnTo>
                  <a:cubicBezTo>
                    <a:pt x="55880" y="1004256"/>
                    <a:pt x="0" y="948376"/>
                    <a:pt x="0" y="8797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5807" y="0"/>
                  </a:lnTo>
                  <a:cubicBezTo>
                    <a:pt x="7314386" y="0"/>
                    <a:pt x="7370266" y="55880"/>
                    <a:pt x="7370266" y="124460"/>
                  </a:cubicBezTo>
                  <a:lnTo>
                    <a:pt x="7370266" y="879796"/>
                  </a:lnTo>
                  <a:cubicBezTo>
                    <a:pt x="7370266" y="948376"/>
                    <a:pt x="7314386" y="1004256"/>
                    <a:pt x="7245807" y="1004256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646022" y="2205952"/>
            <a:ext cx="6405821" cy="872843"/>
            <a:chOff x="0" y="0"/>
            <a:chExt cx="7370266" cy="10042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70266" cy="1004256"/>
            </a:xfrm>
            <a:custGeom>
              <a:avLst/>
              <a:gdLst/>
              <a:ahLst/>
              <a:cxnLst/>
              <a:rect l="l" t="t" r="r" b="b"/>
              <a:pathLst>
                <a:path w="7370266" h="1004256">
                  <a:moveTo>
                    <a:pt x="7245806" y="1004256"/>
                  </a:moveTo>
                  <a:lnTo>
                    <a:pt x="124460" y="1004256"/>
                  </a:lnTo>
                  <a:cubicBezTo>
                    <a:pt x="55880" y="1004256"/>
                    <a:pt x="0" y="948376"/>
                    <a:pt x="0" y="8797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5807" y="0"/>
                  </a:lnTo>
                  <a:cubicBezTo>
                    <a:pt x="7314386" y="0"/>
                    <a:pt x="7370266" y="55880"/>
                    <a:pt x="7370266" y="124460"/>
                  </a:cubicBezTo>
                  <a:lnTo>
                    <a:pt x="7370266" y="879796"/>
                  </a:lnTo>
                  <a:cubicBezTo>
                    <a:pt x="7370266" y="948376"/>
                    <a:pt x="7314386" y="1004256"/>
                    <a:pt x="7245807" y="1004256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646022" y="5733220"/>
            <a:ext cx="6405821" cy="872843"/>
            <a:chOff x="0" y="0"/>
            <a:chExt cx="7370266" cy="10042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70266" cy="1004256"/>
            </a:xfrm>
            <a:custGeom>
              <a:avLst/>
              <a:gdLst/>
              <a:ahLst/>
              <a:cxnLst/>
              <a:rect l="l" t="t" r="r" b="b"/>
              <a:pathLst>
                <a:path w="7370266" h="1004256">
                  <a:moveTo>
                    <a:pt x="7245806" y="1004256"/>
                  </a:moveTo>
                  <a:lnTo>
                    <a:pt x="124460" y="1004256"/>
                  </a:lnTo>
                  <a:cubicBezTo>
                    <a:pt x="55880" y="1004256"/>
                    <a:pt x="0" y="948376"/>
                    <a:pt x="0" y="8797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5807" y="0"/>
                  </a:lnTo>
                  <a:cubicBezTo>
                    <a:pt x="7314386" y="0"/>
                    <a:pt x="7370266" y="55880"/>
                    <a:pt x="7370266" y="124460"/>
                  </a:cubicBezTo>
                  <a:lnTo>
                    <a:pt x="7370266" y="879796"/>
                  </a:lnTo>
                  <a:cubicBezTo>
                    <a:pt x="7370266" y="948376"/>
                    <a:pt x="7314386" y="1004256"/>
                    <a:pt x="7245807" y="1004256"/>
                  </a:cubicBezTo>
                  <a:close/>
                </a:path>
              </a:pathLst>
            </a:custGeom>
            <a:solidFill>
              <a:srgbClr val="FFD4B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5167571"/>
            <a:ext cx="1449032" cy="144903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921507" y="1616233"/>
            <a:ext cx="1449032" cy="144903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921507" y="5143500"/>
            <a:ext cx="1449032" cy="144903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sp>
        <p:nvSpPr>
          <p:cNvPr id="18" name="Freeform 18">
            <a:hlinkClick r:id="rId4" action="ppaction://hlinksldjump"/>
          </p:cNvPr>
          <p:cNvSpPr/>
          <p:nvPr/>
        </p:nvSpPr>
        <p:spPr>
          <a:xfrm>
            <a:off x="1199137" y="5355323"/>
            <a:ext cx="1108158" cy="1073528"/>
          </a:xfrm>
          <a:custGeom>
            <a:avLst/>
            <a:gdLst/>
            <a:ahLst/>
            <a:cxnLst/>
            <a:rect l="l" t="t" r="r" b="b"/>
            <a:pathLst>
              <a:path w="1108158" h="1073528">
                <a:moveTo>
                  <a:pt x="0" y="0"/>
                </a:moveTo>
                <a:lnTo>
                  <a:pt x="1108158" y="0"/>
                </a:lnTo>
                <a:lnTo>
                  <a:pt x="1108158" y="1073528"/>
                </a:lnTo>
                <a:lnTo>
                  <a:pt x="0" y="10735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hlinkClick r:id="rId7" action="ppaction://hlinksldjump"/>
          </p:cNvPr>
          <p:cNvSpPr/>
          <p:nvPr/>
        </p:nvSpPr>
        <p:spPr>
          <a:xfrm>
            <a:off x="10104334" y="1803984"/>
            <a:ext cx="1083377" cy="1073528"/>
          </a:xfrm>
          <a:custGeom>
            <a:avLst/>
            <a:gdLst/>
            <a:ahLst/>
            <a:cxnLst/>
            <a:rect l="l" t="t" r="r" b="b"/>
            <a:pathLst>
              <a:path w="1083377" h="1073528">
                <a:moveTo>
                  <a:pt x="0" y="0"/>
                </a:moveTo>
                <a:lnTo>
                  <a:pt x="1083377" y="0"/>
                </a:lnTo>
                <a:lnTo>
                  <a:pt x="1083377" y="1073528"/>
                </a:lnTo>
                <a:lnTo>
                  <a:pt x="0" y="10735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hlinkClick r:id="rId10" action="ppaction://hlinksldjump"/>
          </p:cNvPr>
          <p:cNvSpPr/>
          <p:nvPr/>
        </p:nvSpPr>
        <p:spPr>
          <a:xfrm>
            <a:off x="10104334" y="5371969"/>
            <a:ext cx="1083377" cy="1030193"/>
          </a:xfrm>
          <a:custGeom>
            <a:avLst/>
            <a:gdLst/>
            <a:ahLst/>
            <a:cxnLst/>
            <a:rect l="l" t="t" r="r" b="b"/>
            <a:pathLst>
              <a:path w="1083377" h="1030193">
                <a:moveTo>
                  <a:pt x="0" y="0"/>
                </a:moveTo>
                <a:lnTo>
                  <a:pt x="1083377" y="0"/>
                </a:lnTo>
                <a:lnTo>
                  <a:pt x="1083377" y="1030193"/>
                </a:lnTo>
                <a:lnTo>
                  <a:pt x="0" y="1030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921507" y="6815192"/>
            <a:ext cx="713033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ali"/>
              </a:rPr>
              <a:t>Mô phỏng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815192"/>
            <a:ext cx="713033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ali"/>
              </a:rPr>
              <a:t>NOMA là gì?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49797" y="5815887"/>
            <a:ext cx="52890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ali Bold"/>
              </a:rPr>
              <a:t>Our second Goal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6747" y="1068328"/>
            <a:ext cx="4581199" cy="2276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000000"/>
                </a:solidFill>
                <a:latin typeface="Biski Semi-Bold"/>
              </a:rPr>
              <a:t>Goals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21507" y="3289396"/>
            <a:ext cx="7130336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ali"/>
              </a:rPr>
              <a:t>Một số khái niệm về hệ thống thông tin vô tuyến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42604" y="2264548"/>
            <a:ext cx="52890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ali Bold"/>
              </a:rPr>
              <a:t>Our First Goal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42604" y="5791816"/>
            <a:ext cx="52890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ali Bold"/>
              </a:rPr>
              <a:t>Our Third Goal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80" y="-31132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44000" y="0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404884" y="1777363"/>
            <a:ext cx="6891790" cy="6732274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991326" y="1777363"/>
            <a:ext cx="6891790" cy="6732274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/>
          <p:cNvSpPr/>
          <p:nvPr/>
        </p:nvSpPr>
        <p:spPr>
          <a:xfrm>
            <a:off x="3185451" y="2592138"/>
            <a:ext cx="11917098" cy="5102724"/>
          </a:xfrm>
          <a:custGeom>
            <a:avLst/>
            <a:gdLst/>
            <a:ahLst/>
            <a:cxnLst/>
            <a:rect l="l" t="t" r="r" b="b"/>
            <a:pathLst>
              <a:path w="11917098" h="5102724">
                <a:moveTo>
                  <a:pt x="0" y="0"/>
                </a:moveTo>
                <a:lnTo>
                  <a:pt x="11917098" y="0"/>
                </a:lnTo>
                <a:lnTo>
                  <a:pt x="11917098" y="5102724"/>
                </a:lnTo>
                <a:lnTo>
                  <a:pt x="0" y="5102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94" b="-3894"/>
            </a:stretch>
          </a:blipFill>
        </p:spPr>
      </p:sp>
      <p:sp>
        <p:nvSpPr>
          <p:cNvPr id="9" name="Freeform 9"/>
          <p:cNvSpPr/>
          <p:nvPr/>
        </p:nvSpPr>
        <p:spPr>
          <a:xfrm rot="-1061952">
            <a:off x="14674115" y="1416476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3"/>
                </a:lnTo>
                <a:lnTo>
                  <a:pt x="0" y="133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155398">
            <a:off x="1727077" y="7035760"/>
            <a:ext cx="1355615" cy="1758463"/>
          </a:xfrm>
          <a:custGeom>
            <a:avLst/>
            <a:gdLst/>
            <a:ahLst/>
            <a:cxnLst/>
            <a:rect l="l" t="t" r="r" b="b"/>
            <a:pathLst>
              <a:path w="1355615" h="1758463">
                <a:moveTo>
                  <a:pt x="0" y="0"/>
                </a:moveTo>
                <a:lnTo>
                  <a:pt x="1355615" y="0"/>
                </a:lnTo>
                <a:lnTo>
                  <a:pt x="1355615" y="1758462"/>
                </a:lnTo>
                <a:lnTo>
                  <a:pt x="0" y="1758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1132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54214" y="-31132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sp>
        <p:nvSpPr>
          <p:cNvPr id="4" name="Freeform 4"/>
          <p:cNvSpPr/>
          <p:nvPr/>
        </p:nvSpPr>
        <p:spPr>
          <a:xfrm rot="-1061952">
            <a:off x="16744181" y="597143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155398">
            <a:off x="386930" y="7490944"/>
            <a:ext cx="1355615" cy="1758463"/>
          </a:xfrm>
          <a:custGeom>
            <a:avLst/>
            <a:gdLst/>
            <a:ahLst/>
            <a:cxnLst/>
            <a:rect l="l" t="t" r="r" b="b"/>
            <a:pathLst>
              <a:path w="1355615" h="1758463">
                <a:moveTo>
                  <a:pt x="0" y="0"/>
                </a:moveTo>
                <a:lnTo>
                  <a:pt x="1355614" y="0"/>
                </a:lnTo>
                <a:lnTo>
                  <a:pt x="1355614" y="1758463"/>
                </a:lnTo>
                <a:lnTo>
                  <a:pt x="0" y="1758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065072" y="2245526"/>
            <a:ext cx="2998508" cy="2929106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58306" y="2245526"/>
            <a:ext cx="2998508" cy="2929106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/>
          <p:cNvSpPr/>
          <p:nvPr/>
        </p:nvSpPr>
        <p:spPr>
          <a:xfrm>
            <a:off x="3424139" y="2667805"/>
            <a:ext cx="4868335" cy="2084549"/>
          </a:xfrm>
          <a:custGeom>
            <a:avLst/>
            <a:gdLst/>
            <a:ahLst/>
            <a:cxnLst/>
            <a:rect l="l" t="t" r="r" b="b"/>
            <a:pathLst>
              <a:path w="4868335" h="2084549">
                <a:moveTo>
                  <a:pt x="0" y="0"/>
                </a:moveTo>
                <a:lnTo>
                  <a:pt x="4868335" y="0"/>
                </a:lnTo>
                <a:lnTo>
                  <a:pt x="4868335" y="2084548"/>
                </a:lnTo>
                <a:lnTo>
                  <a:pt x="0" y="20845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94" b="-3894"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38331" y="2245526"/>
            <a:ext cx="2998508" cy="2929106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224420" y="2245526"/>
            <a:ext cx="2998508" cy="2929106"/>
            <a:chOff x="0" y="0"/>
            <a:chExt cx="4828540" cy="4716780"/>
          </a:xfrm>
        </p:grpSpPr>
        <p:sp>
          <p:nvSpPr>
            <p:cNvPr id="14" name="Freeform 1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065072" y="5112368"/>
            <a:ext cx="2998508" cy="2929106"/>
            <a:chOff x="0" y="0"/>
            <a:chExt cx="4828540" cy="4716780"/>
          </a:xfrm>
        </p:grpSpPr>
        <p:sp>
          <p:nvSpPr>
            <p:cNvPr id="16" name="Freeform 16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858306" y="5112368"/>
            <a:ext cx="2998508" cy="2929106"/>
            <a:chOff x="0" y="0"/>
            <a:chExt cx="4828540" cy="4716780"/>
          </a:xfrm>
        </p:grpSpPr>
        <p:sp>
          <p:nvSpPr>
            <p:cNvPr id="18" name="Freeform 1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438331" y="5112368"/>
            <a:ext cx="2998508" cy="2929106"/>
            <a:chOff x="0" y="0"/>
            <a:chExt cx="4828540" cy="4716780"/>
          </a:xfrm>
        </p:grpSpPr>
        <p:sp>
          <p:nvSpPr>
            <p:cNvPr id="20" name="Freeform 2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224420" y="5112368"/>
            <a:ext cx="2998508" cy="2929106"/>
            <a:chOff x="0" y="0"/>
            <a:chExt cx="4828540" cy="4716780"/>
          </a:xfrm>
        </p:grpSpPr>
        <p:sp>
          <p:nvSpPr>
            <p:cNvPr id="22" name="Freeform 2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/>
          <p:cNvSpPr/>
          <p:nvPr/>
        </p:nvSpPr>
        <p:spPr>
          <a:xfrm>
            <a:off x="3653356" y="5555018"/>
            <a:ext cx="4820447" cy="2043806"/>
          </a:xfrm>
          <a:custGeom>
            <a:avLst/>
            <a:gdLst/>
            <a:ahLst/>
            <a:cxnLst/>
            <a:rect l="l" t="t" r="r" b="b"/>
            <a:pathLst>
              <a:path w="4820447" h="2043806">
                <a:moveTo>
                  <a:pt x="0" y="0"/>
                </a:moveTo>
                <a:lnTo>
                  <a:pt x="4820448" y="0"/>
                </a:lnTo>
                <a:lnTo>
                  <a:pt x="4820448" y="2043806"/>
                </a:lnTo>
                <a:lnTo>
                  <a:pt x="0" y="2043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5694" b="-199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794404" y="2667805"/>
            <a:ext cx="4954036" cy="2084549"/>
          </a:xfrm>
          <a:custGeom>
            <a:avLst/>
            <a:gdLst/>
            <a:ahLst/>
            <a:cxnLst/>
            <a:rect l="l" t="t" r="r" b="b"/>
            <a:pathLst>
              <a:path w="4954036" h="2084549">
                <a:moveTo>
                  <a:pt x="0" y="0"/>
                </a:moveTo>
                <a:lnTo>
                  <a:pt x="4954036" y="0"/>
                </a:lnTo>
                <a:lnTo>
                  <a:pt x="4954036" y="2084548"/>
                </a:lnTo>
                <a:lnTo>
                  <a:pt x="0" y="20845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042" b="-15042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441300" y="5534647"/>
            <a:ext cx="5660243" cy="2064177"/>
          </a:xfrm>
          <a:custGeom>
            <a:avLst/>
            <a:gdLst/>
            <a:ahLst/>
            <a:cxnLst/>
            <a:rect l="l" t="t" r="r" b="b"/>
            <a:pathLst>
              <a:path w="5660243" h="2064177">
                <a:moveTo>
                  <a:pt x="0" y="0"/>
                </a:moveTo>
                <a:lnTo>
                  <a:pt x="5660243" y="0"/>
                </a:lnTo>
                <a:lnTo>
                  <a:pt x="5660243" y="2064177"/>
                </a:lnTo>
                <a:lnTo>
                  <a:pt x="0" y="2064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8437" b="-986"/>
            </a:stretch>
          </a:blipFill>
        </p:spPr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80" y="-31132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44000" y="0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404884" y="1777363"/>
            <a:ext cx="6891790" cy="6732274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991326" y="1777363"/>
            <a:ext cx="6891790" cy="6732274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/>
          <p:cNvSpPr/>
          <p:nvPr/>
        </p:nvSpPr>
        <p:spPr>
          <a:xfrm>
            <a:off x="3185451" y="2592138"/>
            <a:ext cx="11917098" cy="5102724"/>
          </a:xfrm>
          <a:custGeom>
            <a:avLst/>
            <a:gdLst/>
            <a:ahLst/>
            <a:cxnLst/>
            <a:rect l="l" t="t" r="r" b="b"/>
            <a:pathLst>
              <a:path w="11917098" h="5102724">
                <a:moveTo>
                  <a:pt x="0" y="0"/>
                </a:moveTo>
                <a:lnTo>
                  <a:pt x="11917098" y="0"/>
                </a:lnTo>
                <a:lnTo>
                  <a:pt x="11917098" y="5102724"/>
                </a:lnTo>
                <a:lnTo>
                  <a:pt x="0" y="5102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917" b="-13917"/>
            </a:stretch>
          </a:blipFill>
        </p:spPr>
      </p:sp>
      <p:sp>
        <p:nvSpPr>
          <p:cNvPr id="9" name="Freeform 9"/>
          <p:cNvSpPr/>
          <p:nvPr/>
        </p:nvSpPr>
        <p:spPr>
          <a:xfrm rot="-1061952">
            <a:off x="14674115" y="1537858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155398">
            <a:off x="1727077" y="7005414"/>
            <a:ext cx="1355615" cy="1758463"/>
          </a:xfrm>
          <a:custGeom>
            <a:avLst/>
            <a:gdLst/>
            <a:ahLst/>
            <a:cxnLst/>
            <a:rect l="l" t="t" r="r" b="b"/>
            <a:pathLst>
              <a:path w="1355615" h="1758463">
                <a:moveTo>
                  <a:pt x="0" y="0"/>
                </a:moveTo>
                <a:lnTo>
                  <a:pt x="1355615" y="0"/>
                </a:lnTo>
                <a:lnTo>
                  <a:pt x="1355615" y="1758462"/>
                </a:lnTo>
                <a:lnTo>
                  <a:pt x="0" y="1758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1132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54214" y="-31132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sp>
        <p:nvSpPr>
          <p:cNvPr id="4" name="Freeform 4"/>
          <p:cNvSpPr/>
          <p:nvPr/>
        </p:nvSpPr>
        <p:spPr>
          <a:xfrm rot="-1061952">
            <a:off x="16744181" y="597143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155398">
            <a:off x="386930" y="7490944"/>
            <a:ext cx="1355615" cy="1758463"/>
          </a:xfrm>
          <a:custGeom>
            <a:avLst/>
            <a:gdLst/>
            <a:ahLst/>
            <a:cxnLst/>
            <a:rect l="l" t="t" r="r" b="b"/>
            <a:pathLst>
              <a:path w="1355615" h="1758463">
                <a:moveTo>
                  <a:pt x="0" y="0"/>
                </a:moveTo>
                <a:lnTo>
                  <a:pt x="1355614" y="0"/>
                </a:lnTo>
                <a:lnTo>
                  <a:pt x="1355614" y="1758463"/>
                </a:lnTo>
                <a:lnTo>
                  <a:pt x="0" y="1758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065072" y="2245526"/>
            <a:ext cx="2998508" cy="2929106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58306" y="2245526"/>
            <a:ext cx="2998508" cy="2929106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/>
          <p:cNvSpPr/>
          <p:nvPr/>
        </p:nvSpPr>
        <p:spPr>
          <a:xfrm>
            <a:off x="3424139" y="2667805"/>
            <a:ext cx="4868335" cy="2084549"/>
          </a:xfrm>
          <a:custGeom>
            <a:avLst/>
            <a:gdLst/>
            <a:ahLst/>
            <a:cxnLst/>
            <a:rect l="l" t="t" r="r" b="b"/>
            <a:pathLst>
              <a:path w="4868335" h="2084549">
                <a:moveTo>
                  <a:pt x="0" y="0"/>
                </a:moveTo>
                <a:lnTo>
                  <a:pt x="4868335" y="0"/>
                </a:lnTo>
                <a:lnTo>
                  <a:pt x="4868335" y="2084548"/>
                </a:lnTo>
                <a:lnTo>
                  <a:pt x="0" y="20845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94" b="-3894"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38331" y="2245526"/>
            <a:ext cx="2998508" cy="2929106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224420" y="2245526"/>
            <a:ext cx="2998508" cy="2929106"/>
            <a:chOff x="0" y="0"/>
            <a:chExt cx="4828540" cy="4716780"/>
          </a:xfrm>
        </p:grpSpPr>
        <p:sp>
          <p:nvSpPr>
            <p:cNvPr id="14" name="Freeform 1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065072" y="5112368"/>
            <a:ext cx="2998508" cy="2929106"/>
            <a:chOff x="0" y="0"/>
            <a:chExt cx="4828540" cy="4716780"/>
          </a:xfrm>
        </p:grpSpPr>
        <p:sp>
          <p:nvSpPr>
            <p:cNvPr id="16" name="Freeform 16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858306" y="5112368"/>
            <a:ext cx="2998508" cy="2929106"/>
            <a:chOff x="0" y="0"/>
            <a:chExt cx="4828540" cy="4716780"/>
          </a:xfrm>
        </p:grpSpPr>
        <p:sp>
          <p:nvSpPr>
            <p:cNvPr id="18" name="Freeform 1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438331" y="5112368"/>
            <a:ext cx="2998508" cy="2929106"/>
            <a:chOff x="0" y="0"/>
            <a:chExt cx="4828540" cy="4716780"/>
          </a:xfrm>
        </p:grpSpPr>
        <p:sp>
          <p:nvSpPr>
            <p:cNvPr id="20" name="Freeform 2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224420" y="5112368"/>
            <a:ext cx="2998508" cy="2929106"/>
            <a:chOff x="0" y="0"/>
            <a:chExt cx="4828540" cy="4716780"/>
          </a:xfrm>
        </p:grpSpPr>
        <p:sp>
          <p:nvSpPr>
            <p:cNvPr id="22" name="Freeform 2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/>
          <p:cNvSpPr/>
          <p:nvPr/>
        </p:nvSpPr>
        <p:spPr>
          <a:xfrm>
            <a:off x="3653356" y="5555018"/>
            <a:ext cx="4820447" cy="2043806"/>
          </a:xfrm>
          <a:custGeom>
            <a:avLst/>
            <a:gdLst/>
            <a:ahLst/>
            <a:cxnLst/>
            <a:rect l="l" t="t" r="r" b="b"/>
            <a:pathLst>
              <a:path w="4820447" h="2043806">
                <a:moveTo>
                  <a:pt x="0" y="0"/>
                </a:moveTo>
                <a:lnTo>
                  <a:pt x="4820448" y="0"/>
                </a:lnTo>
                <a:lnTo>
                  <a:pt x="4820448" y="2043806"/>
                </a:lnTo>
                <a:lnTo>
                  <a:pt x="0" y="2043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5694" b="-199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794404" y="2667805"/>
            <a:ext cx="4954036" cy="2084549"/>
          </a:xfrm>
          <a:custGeom>
            <a:avLst/>
            <a:gdLst/>
            <a:ahLst/>
            <a:cxnLst/>
            <a:rect l="l" t="t" r="r" b="b"/>
            <a:pathLst>
              <a:path w="4954036" h="2084549">
                <a:moveTo>
                  <a:pt x="0" y="0"/>
                </a:moveTo>
                <a:lnTo>
                  <a:pt x="4954036" y="0"/>
                </a:lnTo>
                <a:lnTo>
                  <a:pt x="4954036" y="2084548"/>
                </a:lnTo>
                <a:lnTo>
                  <a:pt x="0" y="20845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042" b="-15042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441300" y="5534647"/>
            <a:ext cx="5660243" cy="2064177"/>
          </a:xfrm>
          <a:custGeom>
            <a:avLst/>
            <a:gdLst/>
            <a:ahLst/>
            <a:cxnLst/>
            <a:rect l="l" t="t" r="r" b="b"/>
            <a:pathLst>
              <a:path w="5660243" h="2064177">
                <a:moveTo>
                  <a:pt x="0" y="0"/>
                </a:moveTo>
                <a:lnTo>
                  <a:pt x="5660243" y="0"/>
                </a:lnTo>
                <a:lnTo>
                  <a:pt x="5660243" y="2064177"/>
                </a:lnTo>
                <a:lnTo>
                  <a:pt x="0" y="2064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8437" b="-986"/>
            </a:stretch>
          </a:blipFill>
        </p:spPr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80" y="-31132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44000" y="0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26910" y="1746231"/>
            <a:ext cx="6891790" cy="6732274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/>
          <p:cNvSpPr/>
          <p:nvPr/>
        </p:nvSpPr>
        <p:spPr>
          <a:xfrm rot="2155398">
            <a:off x="386930" y="7490944"/>
            <a:ext cx="1355615" cy="1758463"/>
          </a:xfrm>
          <a:custGeom>
            <a:avLst/>
            <a:gdLst/>
            <a:ahLst/>
            <a:cxnLst/>
            <a:rect l="l" t="t" r="r" b="b"/>
            <a:pathLst>
              <a:path w="1355615" h="1758463">
                <a:moveTo>
                  <a:pt x="0" y="0"/>
                </a:moveTo>
                <a:lnTo>
                  <a:pt x="1355614" y="0"/>
                </a:lnTo>
                <a:lnTo>
                  <a:pt x="1355614" y="1758463"/>
                </a:lnTo>
                <a:lnTo>
                  <a:pt x="0" y="175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675035" y="1746231"/>
            <a:ext cx="6891790" cy="6732274"/>
            <a:chOff x="0" y="0"/>
            <a:chExt cx="4828540" cy="4716780"/>
          </a:xfrm>
        </p:grpSpPr>
        <p:sp>
          <p:nvSpPr>
            <p:cNvPr id="8" name="Freeform 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 rot="-1061952">
            <a:off x="16357825" y="1153678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901551" y="1777363"/>
            <a:ext cx="6891790" cy="6732274"/>
            <a:chOff x="0" y="0"/>
            <a:chExt cx="4828540" cy="4716780"/>
          </a:xfrm>
        </p:grpSpPr>
        <p:sp>
          <p:nvSpPr>
            <p:cNvPr id="11" name="Freeform 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1282095" y="3222232"/>
            <a:ext cx="15977205" cy="3780272"/>
          </a:xfrm>
          <a:custGeom>
            <a:avLst/>
            <a:gdLst/>
            <a:ahLst/>
            <a:cxnLst/>
            <a:rect l="l" t="t" r="r" b="b"/>
            <a:pathLst>
              <a:path w="15977205" h="3780272">
                <a:moveTo>
                  <a:pt x="0" y="0"/>
                </a:moveTo>
                <a:lnTo>
                  <a:pt x="15977205" y="0"/>
                </a:lnTo>
                <a:lnTo>
                  <a:pt x="15977205" y="3780273"/>
                </a:lnTo>
                <a:lnTo>
                  <a:pt x="0" y="37802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2" r="-2378" b="-382"/>
            </a:stretch>
          </a:blipFill>
        </p:spPr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1132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54214" y="-31132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sp>
        <p:nvSpPr>
          <p:cNvPr id="4" name="Freeform 4"/>
          <p:cNvSpPr/>
          <p:nvPr/>
        </p:nvSpPr>
        <p:spPr>
          <a:xfrm rot="-1061952">
            <a:off x="16744181" y="597143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155398">
            <a:off x="386930" y="7490944"/>
            <a:ext cx="1355615" cy="1758463"/>
          </a:xfrm>
          <a:custGeom>
            <a:avLst/>
            <a:gdLst/>
            <a:ahLst/>
            <a:cxnLst/>
            <a:rect l="l" t="t" r="r" b="b"/>
            <a:pathLst>
              <a:path w="1355615" h="1758463">
                <a:moveTo>
                  <a:pt x="0" y="0"/>
                </a:moveTo>
                <a:lnTo>
                  <a:pt x="1355614" y="0"/>
                </a:lnTo>
                <a:lnTo>
                  <a:pt x="1355614" y="1758463"/>
                </a:lnTo>
                <a:lnTo>
                  <a:pt x="0" y="1758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065072" y="2245526"/>
            <a:ext cx="2998508" cy="2929106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58306" y="2245526"/>
            <a:ext cx="2998508" cy="2929106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/>
          <p:cNvSpPr/>
          <p:nvPr/>
        </p:nvSpPr>
        <p:spPr>
          <a:xfrm>
            <a:off x="3424139" y="2667805"/>
            <a:ext cx="4868335" cy="2084549"/>
          </a:xfrm>
          <a:custGeom>
            <a:avLst/>
            <a:gdLst/>
            <a:ahLst/>
            <a:cxnLst/>
            <a:rect l="l" t="t" r="r" b="b"/>
            <a:pathLst>
              <a:path w="4868335" h="2084549">
                <a:moveTo>
                  <a:pt x="0" y="0"/>
                </a:moveTo>
                <a:lnTo>
                  <a:pt x="4868335" y="0"/>
                </a:lnTo>
                <a:lnTo>
                  <a:pt x="4868335" y="2084548"/>
                </a:lnTo>
                <a:lnTo>
                  <a:pt x="0" y="20845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94" b="-3894"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38331" y="2245526"/>
            <a:ext cx="2998508" cy="2929106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224420" y="2245526"/>
            <a:ext cx="2998508" cy="2929106"/>
            <a:chOff x="0" y="0"/>
            <a:chExt cx="4828540" cy="4716780"/>
          </a:xfrm>
        </p:grpSpPr>
        <p:sp>
          <p:nvSpPr>
            <p:cNvPr id="14" name="Freeform 1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065072" y="5112368"/>
            <a:ext cx="2998508" cy="2929106"/>
            <a:chOff x="0" y="0"/>
            <a:chExt cx="4828540" cy="4716780"/>
          </a:xfrm>
        </p:grpSpPr>
        <p:sp>
          <p:nvSpPr>
            <p:cNvPr id="16" name="Freeform 16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858306" y="5112368"/>
            <a:ext cx="2998508" cy="2929106"/>
            <a:chOff x="0" y="0"/>
            <a:chExt cx="4828540" cy="4716780"/>
          </a:xfrm>
        </p:grpSpPr>
        <p:sp>
          <p:nvSpPr>
            <p:cNvPr id="18" name="Freeform 1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438331" y="5112368"/>
            <a:ext cx="2998508" cy="2929106"/>
            <a:chOff x="0" y="0"/>
            <a:chExt cx="4828540" cy="4716780"/>
          </a:xfrm>
        </p:grpSpPr>
        <p:sp>
          <p:nvSpPr>
            <p:cNvPr id="20" name="Freeform 2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224420" y="5112368"/>
            <a:ext cx="2998508" cy="2929106"/>
            <a:chOff x="0" y="0"/>
            <a:chExt cx="4828540" cy="4716780"/>
          </a:xfrm>
        </p:grpSpPr>
        <p:sp>
          <p:nvSpPr>
            <p:cNvPr id="22" name="Freeform 2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/>
          <p:cNvSpPr/>
          <p:nvPr/>
        </p:nvSpPr>
        <p:spPr>
          <a:xfrm>
            <a:off x="3653356" y="5555018"/>
            <a:ext cx="4820447" cy="2043806"/>
          </a:xfrm>
          <a:custGeom>
            <a:avLst/>
            <a:gdLst/>
            <a:ahLst/>
            <a:cxnLst/>
            <a:rect l="l" t="t" r="r" b="b"/>
            <a:pathLst>
              <a:path w="4820447" h="2043806">
                <a:moveTo>
                  <a:pt x="0" y="0"/>
                </a:moveTo>
                <a:lnTo>
                  <a:pt x="4820448" y="0"/>
                </a:lnTo>
                <a:lnTo>
                  <a:pt x="4820448" y="2043806"/>
                </a:lnTo>
                <a:lnTo>
                  <a:pt x="0" y="2043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5694" b="-199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794404" y="2667805"/>
            <a:ext cx="4954036" cy="2084549"/>
          </a:xfrm>
          <a:custGeom>
            <a:avLst/>
            <a:gdLst/>
            <a:ahLst/>
            <a:cxnLst/>
            <a:rect l="l" t="t" r="r" b="b"/>
            <a:pathLst>
              <a:path w="4954036" h="2084549">
                <a:moveTo>
                  <a:pt x="0" y="0"/>
                </a:moveTo>
                <a:lnTo>
                  <a:pt x="4954036" y="0"/>
                </a:lnTo>
                <a:lnTo>
                  <a:pt x="4954036" y="2084548"/>
                </a:lnTo>
                <a:lnTo>
                  <a:pt x="0" y="20845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042" b="-15042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441300" y="5534647"/>
            <a:ext cx="5660243" cy="2064177"/>
          </a:xfrm>
          <a:custGeom>
            <a:avLst/>
            <a:gdLst/>
            <a:ahLst/>
            <a:cxnLst/>
            <a:rect l="l" t="t" r="r" b="b"/>
            <a:pathLst>
              <a:path w="5660243" h="2064177">
                <a:moveTo>
                  <a:pt x="0" y="0"/>
                </a:moveTo>
                <a:lnTo>
                  <a:pt x="5660243" y="0"/>
                </a:lnTo>
                <a:lnTo>
                  <a:pt x="5660243" y="2064177"/>
                </a:lnTo>
                <a:lnTo>
                  <a:pt x="0" y="2064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8437" b="-986"/>
            </a:stretch>
          </a:blipFill>
        </p:spPr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80" y="-31132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44000" y="0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26910" y="1746231"/>
            <a:ext cx="6891790" cy="6732274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/>
          <p:cNvSpPr/>
          <p:nvPr/>
        </p:nvSpPr>
        <p:spPr>
          <a:xfrm rot="2155398">
            <a:off x="386930" y="7490944"/>
            <a:ext cx="1355615" cy="1758463"/>
          </a:xfrm>
          <a:custGeom>
            <a:avLst/>
            <a:gdLst/>
            <a:ahLst/>
            <a:cxnLst/>
            <a:rect l="l" t="t" r="r" b="b"/>
            <a:pathLst>
              <a:path w="1355615" h="1758463">
                <a:moveTo>
                  <a:pt x="0" y="0"/>
                </a:moveTo>
                <a:lnTo>
                  <a:pt x="1355614" y="0"/>
                </a:lnTo>
                <a:lnTo>
                  <a:pt x="1355614" y="1758463"/>
                </a:lnTo>
                <a:lnTo>
                  <a:pt x="0" y="175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675035" y="1746231"/>
            <a:ext cx="6891790" cy="6732274"/>
            <a:chOff x="0" y="0"/>
            <a:chExt cx="4828540" cy="4716780"/>
          </a:xfrm>
        </p:grpSpPr>
        <p:sp>
          <p:nvSpPr>
            <p:cNvPr id="8" name="Freeform 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 rot="-1061952">
            <a:off x="16357825" y="1153678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901551" y="1777363"/>
            <a:ext cx="6891790" cy="6732274"/>
            <a:chOff x="0" y="0"/>
            <a:chExt cx="4828540" cy="4716780"/>
          </a:xfrm>
        </p:grpSpPr>
        <p:sp>
          <p:nvSpPr>
            <p:cNvPr id="11" name="Freeform 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1282095" y="3222232"/>
            <a:ext cx="15977205" cy="3780272"/>
          </a:xfrm>
          <a:custGeom>
            <a:avLst/>
            <a:gdLst/>
            <a:ahLst/>
            <a:cxnLst/>
            <a:rect l="l" t="t" r="r" b="b"/>
            <a:pathLst>
              <a:path w="15977205" h="3780272">
                <a:moveTo>
                  <a:pt x="0" y="0"/>
                </a:moveTo>
                <a:lnTo>
                  <a:pt x="15977205" y="0"/>
                </a:lnTo>
                <a:lnTo>
                  <a:pt x="15977205" y="3780273"/>
                </a:lnTo>
                <a:lnTo>
                  <a:pt x="0" y="37802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594" b="-10594"/>
            </a:stretch>
          </a:blipFill>
        </p:spPr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1132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54214" y="-31132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sp>
        <p:nvSpPr>
          <p:cNvPr id="4" name="Freeform 4"/>
          <p:cNvSpPr/>
          <p:nvPr/>
        </p:nvSpPr>
        <p:spPr>
          <a:xfrm rot="-1061952">
            <a:off x="16744181" y="597143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155398">
            <a:off x="386930" y="7490944"/>
            <a:ext cx="1355615" cy="1758463"/>
          </a:xfrm>
          <a:custGeom>
            <a:avLst/>
            <a:gdLst/>
            <a:ahLst/>
            <a:cxnLst/>
            <a:rect l="l" t="t" r="r" b="b"/>
            <a:pathLst>
              <a:path w="1355615" h="1758463">
                <a:moveTo>
                  <a:pt x="0" y="0"/>
                </a:moveTo>
                <a:lnTo>
                  <a:pt x="1355614" y="0"/>
                </a:lnTo>
                <a:lnTo>
                  <a:pt x="1355614" y="1758463"/>
                </a:lnTo>
                <a:lnTo>
                  <a:pt x="0" y="1758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065072" y="2245526"/>
            <a:ext cx="2998508" cy="2929106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58306" y="2245526"/>
            <a:ext cx="2998508" cy="2929106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/>
          <p:cNvSpPr/>
          <p:nvPr/>
        </p:nvSpPr>
        <p:spPr>
          <a:xfrm>
            <a:off x="3424139" y="2667805"/>
            <a:ext cx="4868335" cy="2084549"/>
          </a:xfrm>
          <a:custGeom>
            <a:avLst/>
            <a:gdLst/>
            <a:ahLst/>
            <a:cxnLst/>
            <a:rect l="l" t="t" r="r" b="b"/>
            <a:pathLst>
              <a:path w="4868335" h="2084549">
                <a:moveTo>
                  <a:pt x="0" y="0"/>
                </a:moveTo>
                <a:lnTo>
                  <a:pt x="4868335" y="0"/>
                </a:lnTo>
                <a:lnTo>
                  <a:pt x="4868335" y="2084548"/>
                </a:lnTo>
                <a:lnTo>
                  <a:pt x="0" y="20845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94" b="-3894"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38331" y="2245526"/>
            <a:ext cx="2998508" cy="2929106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224420" y="2245526"/>
            <a:ext cx="2998508" cy="2929106"/>
            <a:chOff x="0" y="0"/>
            <a:chExt cx="4828540" cy="4716780"/>
          </a:xfrm>
        </p:grpSpPr>
        <p:sp>
          <p:nvSpPr>
            <p:cNvPr id="14" name="Freeform 1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065072" y="5112368"/>
            <a:ext cx="2998508" cy="2929106"/>
            <a:chOff x="0" y="0"/>
            <a:chExt cx="4828540" cy="4716780"/>
          </a:xfrm>
        </p:grpSpPr>
        <p:sp>
          <p:nvSpPr>
            <p:cNvPr id="16" name="Freeform 16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858306" y="5112368"/>
            <a:ext cx="2998508" cy="2929106"/>
            <a:chOff x="0" y="0"/>
            <a:chExt cx="4828540" cy="4716780"/>
          </a:xfrm>
        </p:grpSpPr>
        <p:sp>
          <p:nvSpPr>
            <p:cNvPr id="18" name="Freeform 1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438331" y="5112368"/>
            <a:ext cx="2998508" cy="2929106"/>
            <a:chOff x="0" y="0"/>
            <a:chExt cx="4828540" cy="4716780"/>
          </a:xfrm>
        </p:grpSpPr>
        <p:sp>
          <p:nvSpPr>
            <p:cNvPr id="20" name="Freeform 2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224420" y="5112368"/>
            <a:ext cx="2998508" cy="2929106"/>
            <a:chOff x="0" y="0"/>
            <a:chExt cx="4828540" cy="4716780"/>
          </a:xfrm>
        </p:grpSpPr>
        <p:sp>
          <p:nvSpPr>
            <p:cNvPr id="22" name="Freeform 2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8F6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/>
          <p:cNvSpPr/>
          <p:nvPr/>
        </p:nvSpPr>
        <p:spPr>
          <a:xfrm>
            <a:off x="3653356" y="5555018"/>
            <a:ext cx="4820447" cy="2043806"/>
          </a:xfrm>
          <a:custGeom>
            <a:avLst/>
            <a:gdLst/>
            <a:ahLst/>
            <a:cxnLst/>
            <a:rect l="l" t="t" r="r" b="b"/>
            <a:pathLst>
              <a:path w="4820447" h="2043806">
                <a:moveTo>
                  <a:pt x="0" y="0"/>
                </a:moveTo>
                <a:lnTo>
                  <a:pt x="4820448" y="0"/>
                </a:lnTo>
                <a:lnTo>
                  <a:pt x="4820448" y="2043806"/>
                </a:lnTo>
                <a:lnTo>
                  <a:pt x="0" y="2043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5694" b="-199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794404" y="2667805"/>
            <a:ext cx="4954036" cy="2084549"/>
          </a:xfrm>
          <a:custGeom>
            <a:avLst/>
            <a:gdLst/>
            <a:ahLst/>
            <a:cxnLst/>
            <a:rect l="l" t="t" r="r" b="b"/>
            <a:pathLst>
              <a:path w="4954036" h="2084549">
                <a:moveTo>
                  <a:pt x="0" y="0"/>
                </a:moveTo>
                <a:lnTo>
                  <a:pt x="4954036" y="0"/>
                </a:lnTo>
                <a:lnTo>
                  <a:pt x="4954036" y="2084548"/>
                </a:lnTo>
                <a:lnTo>
                  <a:pt x="0" y="20845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042" b="-15042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441300" y="5534647"/>
            <a:ext cx="5660243" cy="2064177"/>
          </a:xfrm>
          <a:custGeom>
            <a:avLst/>
            <a:gdLst/>
            <a:ahLst/>
            <a:cxnLst/>
            <a:rect l="l" t="t" r="r" b="b"/>
            <a:pathLst>
              <a:path w="5660243" h="2064177">
                <a:moveTo>
                  <a:pt x="0" y="0"/>
                </a:moveTo>
                <a:lnTo>
                  <a:pt x="5660243" y="0"/>
                </a:lnTo>
                <a:lnTo>
                  <a:pt x="5660243" y="2064177"/>
                </a:lnTo>
                <a:lnTo>
                  <a:pt x="0" y="2064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8437" b="-986"/>
            </a:stretch>
          </a:blipFill>
        </p:spPr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441" y="3694045"/>
            <a:ext cx="7109811" cy="6388011"/>
            <a:chOff x="0" y="0"/>
            <a:chExt cx="1676749" cy="1506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6749" cy="1506523"/>
            </a:xfrm>
            <a:custGeom>
              <a:avLst/>
              <a:gdLst/>
              <a:ahLst/>
              <a:cxnLst/>
              <a:rect l="l" t="t" r="r" b="b"/>
              <a:pathLst>
                <a:path w="1676749" h="1506523">
                  <a:moveTo>
                    <a:pt x="46823" y="0"/>
                  </a:moveTo>
                  <a:lnTo>
                    <a:pt x="1629926" y="0"/>
                  </a:lnTo>
                  <a:cubicBezTo>
                    <a:pt x="1642345" y="0"/>
                    <a:pt x="1654254" y="4933"/>
                    <a:pt x="1663035" y="13714"/>
                  </a:cubicBezTo>
                  <a:cubicBezTo>
                    <a:pt x="1671816" y="22495"/>
                    <a:pt x="1676749" y="34405"/>
                    <a:pt x="1676749" y="46823"/>
                  </a:cubicBezTo>
                  <a:lnTo>
                    <a:pt x="1676749" y="1459700"/>
                  </a:lnTo>
                  <a:cubicBezTo>
                    <a:pt x="1676749" y="1472118"/>
                    <a:pt x="1671816" y="1484028"/>
                    <a:pt x="1663035" y="1492809"/>
                  </a:cubicBezTo>
                  <a:cubicBezTo>
                    <a:pt x="1654254" y="1501590"/>
                    <a:pt x="1642345" y="1506523"/>
                    <a:pt x="1629926" y="1506523"/>
                  </a:cubicBezTo>
                  <a:lnTo>
                    <a:pt x="46823" y="1506523"/>
                  </a:lnTo>
                  <a:cubicBezTo>
                    <a:pt x="34405" y="1506523"/>
                    <a:pt x="22495" y="1501590"/>
                    <a:pt x="13714" y="1492809"/>
                  </a:cubicBezTo>
                  <a:cubicBezTo>
                    <a:pt x="4933" y="1484028"/>
                    <a:pt x="0" y="1472118"/>
                    <a:pt x="0" y="1459700"/>
                  </a:cubicBezTo>
                  <a:lnTo>
                    <a:pt x="0" y="46823"/>
                  </a:lnTo>
                  <a:cubicBezTo>
                    <a:pt x="0" y="34405"/>
                    <a:pt x="4933" y="22495"/>
                    <a:pt x="13714" y="13714"/>
                  </a:cubicBezTo>
                  <a:cubicBezTo>
                    <a:pt x="22495" y="4933"/>
                    <a:pt x="34405" y="0"/>
                    <a:pt x="46823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76749" cy="1554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1058" y="2092945"/>
            <a:ext cx="6548481" cy="1957217"/>
            <a:chOff x="0" y="0"/>
            <a:chExt cx="1724703" cy="5154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4703" cy="515481"/>
            </a:xfrm>
            <a:custGeom>
              <a:avLst/>
              <a:gdLst/>
              <a:ahLst/>
              <a:cxnLst/>
              <a:rect l="l" t="t" r="r" b="b"/>
              <a:pathLst>
                <a:path w="1724703" h="515481">
                  <a:moveTo>
                    <a:pt x="50837" y="0"/>
                  </a:moveTo>
                  <a:lnTo>
                    <a:pt x="1673866" y="0"/>
                  </a:lnTo>
                  <a:cubicBezTo>
                    <a:pt x="1701943" y="0"/>
                    <a:pt x="1724703" y="22760"/>
                    <a:pt x="1724703" y="50837"/>
                  </a:cubicBezTo>
                  <a:lnTo>
                    <a:pt x="1724703" y="464644"/>
                  </a:lnTo>
                  <a:cubicBezTo>
                    <a:pt x="1724703" y="492721"/>
                    <a:pt x="1701943" y="515481"/>
                    <a:pt x="1673866" y="515481"/>
                  </a:cubicBezTo>
                  <a:lnTo>
                    <a:pt x="50837" y="515481"/>
                  </a:lnTo>
                  <a:cubicBezTo>
                    <a:pt x="22760" y="515481"/>
                    <a:pt x="0" y="492721"/>
                    <a:pt x="0" y="464644"/>
                  </a:cubicBezTo>
                  <a:lnTo>
                    <a:pt x="0" y="50837"/>
                  </a:lnTo>
                  <a:cubicBezTo>
                    <a:pt x="0" y="22760"/>
                    <a:pt x="22760" y="0"/>
                    <a:pt x="50837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24703" cy="563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86971" y="4324495"/>
            <a:ext cx="8572329" cy="5332056"/>
            <a:chOff x="0" y="0"/>
            <a:chExt cx="4334017" cy="26957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34017" cy="2695792"/>
            </a:xfrm>
            <a:custGeom>
              <a:avLst/>
              <a:gdLst/>
              <a:ahLst/>
              <a:cxnLst/>
              <a:rect l="l" t="t" r="r" b="b"/>
              <a:pathLst>
                <a:path w="4334017" h="2695792">
                  <a:moveTo>
                    <a:pt x="38835" y="0"/>
                  </a:moveTo>
                  <a:lnTo>
                    <a:pt x="4295182" y="0"/>
                  </a:lnTo>
                  <a:cubicBezTo>
                    <a:pt x="4316630" y="0"/>
                    <a:pt x="4334017" y="17387"/>
                    <a:pt x="4334017" y="38835"/>
                  </a:cubicBezTo>
                  <a:lnTo>
                    <a:pt x="4334017" y="2656958"/>
                  </a:lnTo>
                  <a:cubicBezTo>
                    <a:pt x="4334017" y="2678406"/>
                    <a:pt x="4316630" y="2695792"/>
                    <a:pt x="4295182" y="2695792"/>
                  </a:cubicBezTo>
                  <a:lnTo>
                    <a:pt x="38835" y="2695792"/>
                  </a:lnTo>
                  <a:cubicBezTo>
                    <a:pt x="17387" y="2695792"/>
                    <a:pt x="0" y="2678406"/>
                    <a:pt x="0" y="2656958"/>
                  </a:cubicBezTo>
                  <a:lnTo>
                    <a:pt x="0" y="38835"/>
                  </a:lnTo>
                  <a:cubicBezTo>
                    <a:pt x="0" y="17387"/>
                    <a:pt x="17387" y="0"/>
                    <a:pt x="38835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34017" cy="2743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815623" y="1028700"/>
            <a:ext cx="8656755" cy="1064245"/>
          </a:xfrm>
          <a:custGeom>
            <a:avLst/>
            <a:gdLst/>
            <a:ahLst/>
            <a:cxnLst/>
            <a:rect l="l" t="t" r="r" b="b"/>
            <a:pathLst>
              <a:path w="8656755" h="1064245">
                <a:moveTo>
                  <a:pt x="0" y="0"/>
                </a:moveTo>
                <a:lnTo>
                  <a:pt x="8656754" y="0"/>
                </a:lnTo>
                <a:lnTo>
                  <a:pt x="8656754" y="1064245"/>
                </a:lnTo>
                <a:lnTo>
                  <a:pt x="0" y="1064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694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9665" y="4090753"/>
            <a:ext cx="6233363" cy="5799539"/>
          </a:xfrm>
          <a:custGeom>
            <a:avLst/>
            <a:gdLst/>
            <a:ahLst/>
            <a:cxnLst/>
            <a:rect l="l" t="t" r="r" b="b"/>
            <a:pathLst>
              <a:path w="6233363" h="5799539">
                <a:moveTo>
                  <a:pt x="0" y="0"/>
                </a:moveTo>
                <a:lnTo>
                  <a:pt x="6233364" y="0"/>
                </a:lnTo>
                <a:lnTo>
                  <a:pt x="6233364" y="5799539"/>
                </a:lnTo>
                <a:lnTo>
                  <a:pt x="0" y="579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28827" y="4640521"/>
            <a:ext cx="7630761" cy="4663243"/>
          </a:xfrm>
          <a:custGeom>
            <a:avLst/>
            <a:gdLst/>
            <a:ahLst/>
            <a:cxnLst/>
            <a:rect l="l" t="t" r="r" b="b"/>
            <a:pathLst>
              <a:path w="7630761" h="4663243">
                <a:moveTo>
                  <a:pt x="0" y="0"/>
                </a:moveTo>
                <a:lnTo>
                  <a:pt x="7630761" y="0"/>
                </a:lnTo>
                <a:lnTo>
                  <a:pt x="7630761" y="4663243"/>
                </a:lnTo>
                <a:lnTo>
                  <a:pt x="0" y="4663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-57150"/>
            <a:ext cx="16230600" cy="128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72"/>
              </a:lnSpc>
              <a:spcBef>
                <a:spcPct val="0"/>
              </a:spcBef>
            </a:pPr>
            <a:r>
              <a:rPr lang="en-US" sz="8088">
                <a:solidFill>
                  <a:srgbClr val="423F34"/>
                </a:solidFill>
                <a:latin typeface="Open Sans Extra Bold"/>
              </a:rPr>
              <a:t>Select destination node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568" y="2351464"/>
            <a:ext cx="5965461" cy="142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0"/>
              </a:lnSpc>
              <a:spcBef>
                <a:spcPct val="0"/>
              </a:spcBef>
            </a:pPr>
            <a:r>
              <a:rPr lang="en-US" sz="3000">
                <a:solidFill>
                  <a:srgbClr val="423F34"/>
                </a:solidFill>
                <a:latin typeface="Open Sans Extra Bold"/>
              </a:rPr>
              <a:t>Hai đích  và  được nguồn S chọn để gửi dữ liệu vì có được độ lợi kênh truyền lớn nhất.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441" y="3694045"/>
            <a:ext cx="7109811" cy="6388011"/>
            <a:chOff x="0" y="0"/>
            <a:chExt cx="1676749" cy="1506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6749" cy="1506523"/>
            </a:xfrm>
            <a:custGeom>
              <a:avLst/>
              <a:gdLst/>
              <a:ahLst/>
              <a:cxnLst/>
              <a:rect l="l" t="t" r="r" b="b"/>
              <a:pathLst>
                <a:path w="1676749" h="1506523">
                  <a:moveTo>
                    <a:pt x="46823" y="0"/>
                  </a:moveTo>
                  <a:lnTo>
                    <a:pt x="1629926" y="0"/>
                  </a:lnTo>
                  <a:cubicBezTo>
                    <a:pt x="1642345" y="0"/>
                    <a:pt x="1654254" y="4933"/>
                    <a:pt x="1663035" y="13714"/>
                  </a:cubicBezTo>
                  <a:cubicBezTo>
                    <a:pt x="1671816" y="22495"/>
                    <a:pt x="1676749" y="34405"/>
                    <a:pt x="1676749" y="46823"/>
                  </a:cubicBezTo>
                  <a:lnTo>
                    <a:pt x="1676749" y="1459700"/>
                  </a:lnTo>
                  <a:cubicBezTo>
                    <a:pt x="1676749" y="1472118"/>
                    <a:pt x="1671816" y="1484028"/>
                    <a:pt x="1663035" y="1492809"/>
                  </a:cubicBezTo>
                  <a:cubicBezTo>
                    <a:pt x="1654254" y="1501590"/>
                    <a:pt x="1642345" y="1506523"/>
                    <a:pt x="1629926" y="1506523"/>
                  </a:cubicBezTo>
                  <a:lnTo>
                    <a:pt x="46823" y="1506523"/>
                  </a:lnTo>
                  <a:cubicBezTo>
                    <a:pt x="34405" y="1506523"/>
                    <a:pt x="22495" y="1501590"/>
                    <a:pt x="13714" y="1492809"/>
                  </a:cubicBezTo>
                  <a:cubicBezTo>
                    <a:pt x="4933" y="1484028"/>
                    <a:pt x="0" y="1472118"/>
                    <a:pt x="0" y="1459700"/>
                  </a:cubicBezTo>
                  <a:lnTo>
                    <a:pt x="0" y="46823"/>
                  </a:lnTo>
                  <a:cubicBezTo>
                    <a:pt x="0" y="34405"/>
                    <a:pt x="4933" y="22495"/>
                    <a:pt x="13714" y="13714"/>
                  </a:cubicBezTo>
                  <a:cubicBezTo>
                    <a:pt x="22495" y="4933"/>
                    <a:pt x="34405" y="0"/>
                    <a:pt x="46823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76749" cy="1554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1058" y="2092945"/>
            <a:ext cx="6548481" cy="1957217"/>
            <a:chOff x="0" y="0"/>
            <a:chExt cx="1724703" cy="5154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4703" cy="515481"/>
            </a:xfrm>
            <a:custGeom>
              <a:avLst/>
              <a:gdLst/>
              <a:ahLst/>
              <a:cxnLst/>
              <a:rect l="l" t="t" r="r" b="b"/>
              <a:pathLst>
                <a:path w="1724703" h="515481">
                  <a:moveTo>
                    <a:pt x="50837" y="0"/>
                  </a:moveTo>
                  <a:lnTo>
                    <a:pt x="1673866" y="0"/>
                  </a:lnTo>
                  <a:cubicBezTo>
                    <a:pt x="1701943" y="0"/>
                    <a:pt x="1724703" y="22760"/>
                    <a:pt x="1724703" y="50837"/>
                  </a:cubicBezTo>
                  <a:lnTo>
                    <a:pt x="1724703" y="464644"/>
                  </a:lnTo>
                  <a:cubicBezTo>
                    <a:pt x="1724703" y="492721"/>
                    <a:pt x="1701943" y="515481"/>
                    <a:pt x="1673866" y="515481"/>
                  </a:cubicBezTo>
                  <a:lnTo>
                    <a:pt x="50837" y="515481"/>
                  </a:lnTo>
                  <a:cubicBezTo>
                    <a:pt x="22760" y="515481"/>
                    <a:pt x="0" y="492721"/>
                    <a:pt x="0" y="464644"/>
                  </a:cubicBezTo>
                  <a:lnTo>
                    <a:pt x="0" y="50837"/>
                  </a:lnTo>
                  <a:cubicBezTo>
                    <a:pt x="0" y="22760"/>
                    <a:pt x="22760" y="0"/>
                    <a:pt x="50837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24703" cy="563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86971" y="4324495"/>
            <a:ext cx="8572329" cy="5332056"/>
            <a:chOff x="0" y="0"/>
            <a:chExt cx="4334017" cy="26957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34017" cy="2695792"/>
            </a:xfrm>
            <a:custGeom>
              <a:avLst/>
              <a:gdLst/>
              <a:ahLst/>
              <a:cxnLst/>
              <a:rect l="l" t="t" r="r" b="b"/>
              <a:pathLst>
                <a:path w="4334017" h="2695792">
                  <a:moveTo>
                    <a:pt x="38835" y="0"/>
                  </a:moveTo>
                  <a:lnTo>
                    <a:pt x="4295182" y="0"/>
                  </a:lnTo>
                  <a:cubicBezTo>
                    <a:pt x="4316630" y="0"/>
                    <a:pt x="4334017" y="17387"/>
                    <a:pt x="4334017" y="38835"/>
                  </a:cubicBezTo>
                  <a:lnTo>
                    <a:pt x="4334017" y="2656958"/>
                  </a:lnTo>
                  <a:cubicBezTo>
                    <a:pt x="4334017" y="2678406"/>
                    <a:pt x="4316630" y="2695792"/>
                    <a:pt x="4295182" y="2695792"/>
                  </a:cubicBezTo>
                  <a:lnTo>
                    <a:pt x="38835" y="2695792"/>
                  </a:lnTo>
                  <a:cubicBezTo>
                    <a:pt x="17387" y="2695792"/>
                    <a:pt x="0" y="2678406"/>
                    <a:pt x="0" y="2656958"/>
                  </a:cubicBezTo>
                  <a:lnTo>
                    <a:pt x="0" y="38835"/>
                  </a:lnTo>
                  <a:cubicBezTo>
                    <a:pt x="0" y="17387"/>
                    <a:pt x="17387" y="0"/>
                    <a:pt x="38835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34017" cy="2743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815623" y="1028700"/>
            <a:ext cx="8656755" cy="1064245"/>
          </a:xfrm>
          <a:custGeom>
            <a:avLst/>
            <a:gdLst/>
            <a:ahLst/>
            <a:cxnLst/>
            <a:rect l="l" t="t" r="r" b="b"/>
            <a:pathLst>
              <a:path w="8656755" h="1064245">
                <a:moveTo>
                  <a:pt x="0" y="0"/>
                </a:moveTo>
                <a:lnTo>
                  <a:pt x="8656754" y="0"/>
                </a:lnTo>
                <a:lnTo>
                  <a:pt x="8656754" y="1064245"/>
                </a:lnTo>
                <a:lnTo>
                  <a:pt x="0" y="1064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694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9665" y="4090753"/>
            <a:ext cx="6233363" cy="5799539"/>
          </a:xfrm>
          <a:custGeom>
            <a:avLst/>
            <a:gdLst/>
            <a:ahLst/>
            <a:cxnLst/>
            <a:rect l="l" t="t" r="r" b="b"/>
            <a:pathLst>
              <a:path w="6233363" h="5799539">
                <a:moveTo>
                  <a:pt x="0" y="0"/>
                </a:moveTo>
                <a:lnTo>
                  <a:pt x="6233364" y="0"/>
                </a:lnTo>
                <a:lnTo>
                  <a:pt x="6233364" y="5799539"/>
                </a:lnTo>
                <a:lnTo>
                  <a:pt x="0" y="579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225525" y="4492115"/>
            <a:ext cx="7495221" cy="4996814"/>
          </a:xfrm>
          <a:custGeom>
            <a:avLst/>
            <a:gdLst/>
            <a:ahLst/>
            <a:cxnLst/>
            <a:rect l="l" t="t" r="r" b="b"/>
            <a:pathLst>
              <a:path w="7495221" h="4996814">
                <a:moveTo>
                  <a:pt x="0" y="0"/>
                </a:moveTo>
                <a:lnTo>
                  <a:pt x="7495221" y="0"/>
                </a:lnTo>
                <a:lnTo>
                  <a:pt x="7495221" y="4996815"/>
                </a:lnTo>
                <a:lnTo>
                  <a:pt x="0" y="4996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-57150"/>
            <a:ext cx="16230600" cy="128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72"/>
              </a:lnSpc>
              <a:spcBef>
                <a:spcPct val="0"/>
              </a:spcBef>
            </a:pPr>
            <a:r>
              <a:rPr lang="en-US" sz="8088">
                <a:solidFill>
                  <a:srgbClr val="423F34"/>
                </a:solidFill>
                <a:latin typeface="Open Sans Extra Bold"/>
              </a:rPr>
              <a:t>Select destination node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568" y="2351464"/>
            <a:ext cx="5965461" cy="142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0"/>
              </a:lnSpc>
              <a:spcBef>
                <a:spcPct val="0"/>
              </a:spcBef>
            </a:pPr>
            <a:r>
              <a:rPr lang="en-US" sz="3000">
                <a:solidFill>
                  <a:srgbClr val="423F34"/>
                </a:solidFill>
                <a:latin typeface="Open Sans Extra Bold"/>
              </a:rPr>
              <a:t>Hai đích  và  được nguồn S chọn để gửi dữ liệu vì có được độ lợi kênh truyền lớn nhất.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76031" y="1824415"/>
            <a:ext cx="8183269" cy="9001595"/>
          </a:xfrm>
          <a:custGeom>
            <a:avLst/>
            <a:gdLst/>
            <a:ahLst/>
            <a:cxnLst/>
            <a:rect l="l" t="t" r="r" b="b"/>
            <a:pathLst>
              <a:path w="8183269" h="9001595">
                <a:moveTo>
                  <a:pt x="0" y="0"/>
                </a:moveTo>
                <a:lnTo>
                  <a:pt x="8183269" y="0"/>
                </a:lnTo>
                <a:lnTo>
                  <a:pt x="8183269" y="9001596"/>
                </a:lnTo>
                <a:lnTo>
                  <a:pt x="0" y="9001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37540" y="1824415"/>
            <a:ext cx="6923045" cy="9001595"/>
          </a:xfrm>
          <a:custGeom>
            <a:avLst/>
            <a:gdLst/>
            <a:ahLst/>
            <a:cxnLst/>
            <a:rect l="l" t="t" r="r" b="b"/>
            <a:pathLst>
              <a:path w="6923045" h="9001595">
                <a:moveTo>
                  <a:pt x="0" y="0"/>
                </a:moveTo>
                <a:lnTo>
                  <a:pt x="6923045" y="0"/>
                </a:lnTo>
                <a:lnTo>
                  <a:pt x="6923045" y="9001596"/>
                </a:lnTo>
                <a:lnTo>
                  <a:pt x="0" y="9001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767265"/>
            <a:ext cx="9875348" cy="432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0"/>
              </a:lnSpc>
              <a:spcBef>
                <a:spcPct val="0"/>
              </a:spcBef>
            </a:pPr>
            <a:r>
              <a:rPr lang="en-US" sz="9000">
                <a:solidFill>
                  <a:srgbClr val="423F34"/>
                </a:solidFill>
                <a:latin typeface="Open Sans Extra Bold"/>
              </a:rPr>
              <a:t>What is radio communication/media ?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441" y="3694045"/>
            <a:ext cx="7109811" cy="6388011"/>
            <a:chOff x="0" y="0"/>
            <a:chExt cx="1676749" cy="1506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6749" cy="1506523"/>
            </a:xfrm>
            <a:custGeom>
              <a:avLst/>
              <a:gdLst/>
              <a:ahLst/>
              <a:cxnLst/>
              <a:rect l="l" t="t" r="r" b="b"/>
              <a:pathLst>
                <a:path w="1676749" h="1506523">
                  <a:moveTo>
                    <a:pt x="46823" y="0"/>
                  </a:moveTo>
                  <a:lnTo>
                    <a:pt x="1629926" y="0"/>
                  </a:lnTo>
                  <a:cubicBezTo>
                    <a:pt x="1642345" y="0"/>
                    <a:pt x="1654254" y="4933"/>
                    <a:pt x="1663035" y="13714"/>
                  </a:cubicBezTo>
                  <a:cubicBezTo>
                    <a:pt x="1671816" y="22495"/>
                    <a:pt x="1676749" y="34405"/>
                    <a:pt x="1676749" y="46823"/>
                  </a:cubicBezTo>
                  <a:lnTo>
                    <a:pt x="1676749" y="1459700"/>
                  </a:lnTo>
                  <a:cubicBezTo>
                    <a:pt x="1676749" y="1472118"/>
                    <a:pt x="1671816" y="1484028"/>
                    <a:pt x="1663035" y="1492809"/>
                  </a:cubicBezTo>
                  <a:cubicBezTo>
                    <a:pt x="1654254" y="1501590"/>
                    <a:pt x="1642345" y="1506523"/>
                    <a:pt x="1629926" y="1506523"/>
                  </a:cubicBezTo>
                  <a:lnTo>
                    <a:pt x="46823" y="1506523"/>
                  </a:lnTo>
                  <a:cubicBezTo>
                    <a:pt x="34405" y="1506523"/>
                    <a:pt x="22495" y="1501590"/>
                    <a:pt x="13714" y="1492809"/>
                  </a:cubicBezTo>
                  <a:cubicBezTo>
                    <a:pt x="4933" y="1484028"/>
                    <a:pt x="0" y="1472118"/>
                    <a:pt x="0" y="1459700"/>
                  </a:cubicBezTo>
                  <a:lnTo>
                    <a:pt x="0" y="46823"/>
                  </a:lnTo>
                  <a:cubicBezTo>
                    <a:pt x="0" y="34405"/>
                    <a:pt x="4933" y="22495"/>
                    <a:pt x="13714" y="13714"/>
                  </a:cubicBezTo>
                  <a:cubicBezTo>
                    <a:pt x="22495" y="4933"/>
                    <a:pt x="34405" y="0"/>
                    <a:pt x="46823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76749" cy="1554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1058" y="2092945"/>
            <a:ext cx="6548481" cy="1957217"/>
            <a:chOff x="0" y="0"/>
            <a:chExt cx="1724703" cy="5154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4703" cy="515481"/>
            </a:xfrm>
            <a:custGeom>
              <a:avLst/>
              <a:gdLst/>
              <a:ahLst/>
              <a:cxnLst/>
              <a:rect l="l" t="t" r="r" b="b"/>
              <a:pathLst>
                <a:path w="1724703" h="515481">
                  <a:moveTo>
                    <a:pt x="50837" y="0"/>
                  </a:moveTo>
                  <a:lnTo>
                    <a:pt x="1673866" y="0"/>
                  </a:lnTo>
                  <a:cubicBezTo>
                    <a:pt x="1701943" y="0"/>
                    <a:pt x="1724703" y="22760"/>
                    <a:pt x="1724703" y="50837"/>
                  </a:cubicBezTo>
                  <a:lnTo>
                    <a:pt x="1724703" y="464644"/>
                  </a:lnTo>
                  <a:cubicBezTo>
                    <a:pt x="1724703" y="492721"/>
                    <a:pt x="1701943" y="515481"/>
                    <a:pt x="1673866" y="515481"/>
                  </a:cubicBezTo>
                  <a:lnTo>
                    <a:pt x="50837" y="515481"/>
                  </a:lnTo>
                  <a:cubicBezTo>
                    <a:pt x="22760" y="515481"/>
                    <a:pt x="0" y="492721"/>
                    <a:pt x="0" y="464644"/>
                  </a:cubicBezTo>
                  <a:lnTo>
                    <a:pt x="0" y="50837"/>
                  </a:lnTo>
                  <a:cubicBezTo>
                    <a:pt x="0" y="22760"/>
                    <a:pt x="22760" y="0"/>
                    <a:pt x="50837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24703" cy="563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86971" y="5143500"/>
            <a:ext cx="8572329" cy="3481298"/>
            <a:chOff x="0" y="0"/>
            <a:chExt cx="4334017" cy="17600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34017" cy="1760082"/>
            </a:xfrm>
            <a:custGeom>
              <a:avLst/>
              <a:gdLst/>
              <a:ahLst/>
              <a:cxnLst/>
              <a:rect l="l" t="t" r="r" b="b"/>
              <a:pathLst>
                <a:path w="4334017" h="1760082">
                  <a:moveTo>
                    <a:pt x="38835" y="0"/>
                  </a:moveTo>
                  <a:lnTo>
                    <a:pt x="4295182" y="0"/>
                  </a:lnTo>
                  <a:cubicBezTo>
                    <a:pt x="4316630" y="0"/>
                    <a:pt x="4334017" y="17387"/>
                    <a:pt x="4334017" y="38835"/>
                  </a:cubicBezTo>
                  <a:lnTo>
                    <a:pt x="4334017" y="1721248"/>
                  </a:lnTo>
                  <a:cubicBezTo>
                    <a:pt x="4334017" y="1742696"/>
                    <a:pt x="4316630" y="1760082"/>
                    <a:pt x="4295182" y="1760082"/>
                  </a:cubicBezTo>
                  <a:lnTo>
                    <a:pt x="38835" y="1760082"/>
                  </a:lnTo>
                  <a:cubicBezTo>
                    <a:pt x="17387" y="1760082"/>
                    <a:pt x="0" y="1742696"/>
                    <a:pt x="0" y="1721248"/>
                  </a:cubicBezTo>
                  <a:lnTo>
                    <a:pt x="0" y="38835"/>
                  </a:lnTo>
                  <a:cubicBezTo>
                    <a:pt x="0" y="17387"/>
                    <a:pt x="17387" y="0"/>
                    <a:pt x="38835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34017" cy="1807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815623" y="1028700"/>
            <a:ext cx="8656755" cy="1064245"/>
          </a:xfrm>
          <a:custGeom>
            <a:avLst/>
            <a:gdLst/>
            <a:ahLst/>
            <a:cxnLst/>
            <a:rect l="l" t="t" r="r" b="b"/>
            <a:pathLst>
              <a:path w="8656755" h="1064245">
                <a:moveTo>
                  <a:pt x="0" y="0"/>
                </a:moveTo>
                <a:lnTo>
                  <a:pt x="8656754" y="0"/>
                </a:lnTo>
                <a:lnTo>
                  <a:pt x="8656754" y="1064245"/>
                </a:lnTo>
                <a:lnTo>
                  <a:pt x="0" y="1064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694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9665" y="4090753"/>
            <a:ext cx="6233363" cy="5799539"/>
          </a:xfrm>
          <a:custGeom>
            <a:avLst/>
            <a:gdLst/>
            <a:ahLst/>
            <a:cxnLst/>
            <a:rect l="l" t="t" r="r" b="b"/>
            <a:pathLst>
              <a:path w="6233363" h="5799539">
                <a:moveTo>
                  <a:pt x="0" y="0"/>
                </a:moveTo>
                <a:lnTo>
                  <a:pt x="6233364" y="0"/>
                </a:lnTo>
                <a:lnTo>
                  <a:pt x="6233364" y="5799539"/>
                </a:lnTo>
                <a:lnTo>
                  <a:pt x="0" y="579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08353" y="5549489"/>
            <a:ext cx="8329564" cy="2677124"/>
          </a:xfrm>
          <a:custGeom>
            <a:avLst/>
            <a:gdLst/>
            <a:ahLst/>
            <a:cxnLst/>
            <a:rect l="l" t="t" r="r" b="b"/>
            <a:pathLst>
              <a:path w="8329564" h="2677124">
                <a:moveTo>
                  <a:pt x="0" y="0"/>
                </a:moveTo>
                <a:lnTo>
                  <a:pt x="8329564" y="0"/>
                </a:lnTo>
                <a:lnTo>
                  <a:pt x="8329564" y="2677124"/>
                </a:lnTo>
                <a:lnTo>
                  <a:pt x="0" y="2677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11" r="-291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-57150"/>
            <a:ext cx="16230600" cy="128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72"/>
              </a:lnSpc>
              <a:spcBef>
                <a:spcPct val="0"/>
              </a:spcBef>
            </a:pPr>
            <a:r>
              <a:rPr lang="en-US" sz="8088">
                <a:solidFill>
                  <a:srgbClr val="423F34"/>
                </a:solidFill>
                <a:latin typeface="Open Sans Extra Bold"/>
              </a:rPr>
              <a:t>Select destination node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568" y="2351464"/>
            <a:ext cx="5965461" cy="142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0"/>
              </a:lnSpc>
              <a:spcBef>
                <a:spcPct val="0"/>
              </a:spcBef>
            </a:pPr>
            <a:r>
              <a:rPr lang="en-US" sz="3000">
                <a:solidFill>
                  <a:srgbClr val="423F34"/>
                </a:solidFill>
                <a:latin typeface="Open Sans Extra Bold"/>
              </a:rPr>
              <a:t>Hai đích  và  được nguồn S chọn để gửi dữ liệu vì có được độ lợi kênh truyền lớn nhất.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54" y="0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79" y="0"/>
                </a:lnTo>
                <a:lnTo>
                  <a:pt x="91490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142127"/>
            <a:ext cx="1376956" cy="1786146"/>
          </a:xfrm>
          <a:custGeom>
            <a:avLst/>
            <a:gdLst/>
            <a:ahLst/>
            <a:cxnLst/>
            <a:rect l="l" t="t" r="r" b="b"/>
            <a:pathLst>
              <a:path w="1376956" h="1786146">
                <a:moveTo>
                  <a:pt x="0" y="0"/>
                </a:moveTo>
                <a:lnTo>
                  <a:pt x="1376956" y="0"/>
                </a:lnTo>
                <a:lnTo>
                  <a:pt x="1376956" y="1786146"/>
                </a:lnTo>
                <a:lnTo>
                  <a:pt x="0" y="1786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61952">
            <a:off x="16108420" y="7561964"/>
            <a:ext cx="1267232" cy="1643815"/>
          </a:xfrm>
          <a:custGeom>
            <a:avLst/>
            <a:gdLst/>
            <a:ahLst/>
            <a:cxnLst/>
            <a:rect l="l" t="t" r="r" b="b"/>
            <a:pathLst>
              <a:path w="1267232" h="1643815">
                <a:moveTo>
                  <a:pt x="0" y="0"/>
                </a:moveTo>
                <a:lnTo>
                  <a:pt x="1267232" y="0"/>
                </a:lnTo>
                <a:lnTo>
                  <a:pt x="1267232" y="1643815"/>
                </a:lnTo>
                <a:lnTo>
                  <a:pt x="0" y="16438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61086" y="3035200"/>
            <a:ext cx="9165829" cy="2149229"/>
          </a:xfrm>
          <a:custGeom>
            <a:avLst/>
            <a:gdLst/>
            <a:ahLst/>
            <a:cxnLst/>
            <a:rect l="l" t="t" r="r" b="b"/>
            <a:pathLst>
              <a:path w="9165829" h="2149229">
                <a:moveTo>
                  <a:pt x="0" y="0"/>
                </a:moveTo>
                <a:lnTo>
                  <a:pt x="9165828" y="0"/>
                </a:lnTo>
                <a:lnTo>
                  <a:pt x="9165828" y="2149229"/>
                </a:lnTo>
                <a:lnTo>
                  <a:pt x="0" y="2149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73263" y="5671552"/>
            <a:ext cx="14853221" cy="1736684"/>
          </a:xfrm>
          <a:custGeom>
            <a:avLst/>
            <a:gdLst/>
            <a:ahLst/>
            <a:cxnLst/>
            <a:rect l="l" t="t" r="r" b="b"/>
            <a:pathLst>
              <a:path w="14853221" h="1736684">
                <a:moveTo>
                  <a:pt x="0" y="0"/>
                </a:moveTo>
                <a:lnTo>
                  <a:pt x="14853221" y="0"/>
                </a:lnTo>
                <a:lnTo>
                  <a:pt x="14853221" y="1736684"/>
                </a:lnTo>
                <a:lnTo>
                  <a:pt x="0" y="1736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29349" y="221252"/>
            <a:ext cx="14541050" cy="192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999"/>
              </a:lnSpc>
              <a:spcBef>
                <a:spcPct val="0"/>
              </a:spcBef>
            </a:pPr>
            <a:r>
              <a:rPr lang="en-US" sz="9999">
                <a:solidFill>
                  <a:srgbClr val="5E3023"/>
                </a:solidFill>
                <a:latin typeface="Hertical Smooth"/>
              </a:rPr>
              <a:t>Outage Probability</a:t>
            </a:r>
          </a:p>
        </p:txBody>
      </p:sp>
      <p:sp>
        <p:nvSpPr>
          <p:cNvPr id="8" name="Freeform 8"/>
          <p:cNvSpPr/>
          <p:nvPr/>
        </p:nvSpPr>
        <p:spPr>
          <a:xfrm>
            <a:off x="9135625" y="40929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413" y="626728"/>
            <a:ext cx="5541741" cy="11123933"/>
          </a:xfrm>
          <a:custGeom>
            <a:avLst/>
            <a:gdLst/>
            <a:ahLst/>
            <a:cxnLst/>
            <a:rect l="l" t="t" r="r" b="b"/>
            <a:pathLst>
              <a:path w="5541741" h="11123933">
                <a:moveTo>
                  <a:pt x="0" y="0"/>
                </a:moveTo>
                <a:lnTo>
                  <a:pt x="5541741" y="0"/>
                </a:lnTo>
                <a:lnTo>
                  <a:pt x="5541741" y="11123933"/>
                </a:lnTo>
                <a:lnTo>
                  <a:pt x="0" y="11123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23154" y="626728"/>
            <a:ext cx="4793404" cy="11123933"/>
          </a:xfrm>
          <a:custGeom>
            <a:avLst/>
            <a:gdLst/>
            <a:ahLst/>
            <a:cxnLst/>
            <a:rect l="l" t="t" r="r" b="b"/>
            <a:pathLst>
              <a:path w="4793404" h="11123933">
                <a:moveTo>
                  <a:pt x="0" y="0"/>
                </a:moveTo>
                <a:lnTo>
                  <a:pt x="4793404" y="0"/>
                </a:lnTo>
                <a:lnTo>
                  <a:pt x="4793404" y="11123933"/>
                </a:lnTo>
                <a:lnTo>
                  <a:pt x="0" y="11123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702292" y="2138819"/>
            <a:ext cx="1506457" cy="150645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A91"/>
            </a:solidFill>
            <a:ln w="28575" cap="sq">
              <a:solidFill>
                <a:srgbClr val="423F34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5664" tIns="45664" rIns="45664" bIns="45664" rtlCol="0" anchor="ctr"/>
            <a:lstStyle/>
            <a:p>
              <a:pPr algn="ctr">
                <a:lnSpc>
                  <a:spcPts val="331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900332" y="2223153"/>
            <a:ext cx="1110377" cy="128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72"/>
              </a:lnSpc>
              <a:spcBef>
                <a:spcPct val="0"/>
              </a:spcBef>
            </a:pPr>
            <a:r>
              <a:rPr lang="en-US" sz="8088" u="none">
                <a:solidFill>
                  <a:srgbClr val="423F34"/>
                </a:solidFill>
                <a:latin typeface="Open Sans Extra Bold"/>
              </a:rPr>
              <a:t>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90772" y="2138819"/>
            <a:ext cx="1506457" cy="150645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A91"/>
            </a:solidFill>
            <a:ln w="28575" cap="sq">
              <a:solidFill>
                <a:srgbClr val="423F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5664" tIns="45664" rIns="45664" bIns="45664" rtlCol="0" anchor="ctr"/>
            <a:lstStyle/>
            <a:p>
              <a:pPr algn="ctr">
                <a:lnSpc>
                  <a:spcPts val="33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79251" y="2138819"/>
            <a:ext cx="1506457" cy="15064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A91"/>
            </a:solidFill>
            <a:ln w="28575" cap="sq">
              <a:solidFill>
                <a:srgbClr val="423F3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5664" tIns="45664" rIns="45664" bIns="45664" rtlCol="0" anchor="ctr"/>
            <a:lstStyle/>
            <a:p>
              <a:pPr algn="ctr">
                <a:lnSpc>
                  <a:spcPts val="331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565818" y="4267217"/>
            <a:ext cx="11156364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99"/>
              </a:lnSpc>
              <a:spcBef>
                <a:spcPct val="0"/>
              </a:spcBef>
            </a:pPr>
            <a:r>
              <a:rPr lang="en-US" sz="9999">
                <a:solidFill>
                  <a:srgbClr val="423F34"/>
                </a:solidFill>
                <a:latin typeface="Open Sans Extra Bold"/>
              </a:rPr>
              <a:t>Simulation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88812" y="2223153"/>
            <a:ext cx="1110377" cy="128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72"/>
              </a:lnSpc>
              <a:spcBef>
                <a:spcPct val="0"/>
              </a:spcBef>
            </a:pPr>
            <a:r>
              <a:rPr lang="en-US" sz="8088" u="none">
                <a:solidFill>
                  <a:srgbClr val="423F34"/>
                </a:solidFill>
                <a:latin typeface="Open Sans Extra Bold"/>
              </a:rPr>
              <a:t>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8228" y="2223153"/>
            <a:ext cx="1110377" cy="128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72"/>
              </a:lnSpc>
              <a:spcBef>
                <a:spcPct val="0"/>
              </a:spcBef>
            </a:pPr>
            <a:r>
              <a:rPr lang="en-US" sz="8088" u="none">
                <a:solidFill>
                  <a:srgbClr val="423F34"/>
                </a:solidFill>
                <a:latin typeface="Open Sans Extra Bold"/>
              </a:rPr>
              <a:t>?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45227"/>
            <a:ext cx="7941316" cy="4813073"/>
            <a:chOff x="0" y="0"/>
            <a:chExt cx="1905505" cy="1154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5505" cy="1154889"/>
            </a:xfrm>
            <a:custGeom>
              <a:avLst/>
              <a:gdLst/>
              <a:ahLst/>
              <a:cxnLst/>
              <a:rect l="l" t="t" r="r" b="b"/>
              <a:pathLst>
                <a:path w="1905505" h="1154889">
                  <a:moveTo>
                    <a:pt x="41920" y="0"/>
                  </a:moveTo>
                  <a:lnTo>
                    <a:pt x="1863585" y="0"/>
                  </a:lnTo>
                  <a:cubicBezTo>
                    <a:pt x="1886737" y="0"/>
                    <a:pt x="1905505" y="18768"/>
                    <a:pt x="1905505" y="41920"/>
                  </a:cubicBezTo>
                  <a:lnTo>
                    <a:pt x="1905505" y="1112968"/>
                  </a:lnTo>
                  <a:cubicBezTo>
                    <a:pt x="1905505" y="1136120"/>
                    <a:pt x="1886737" y="1154889"/>
                    <a:pt x="1863585" y="1154889"/>
                  </a:cubicBezTo>
                  <a:lnTo>
                    <a:pt x="41920" y="1154889"/>
                  </a:lnTo>
                  <a:cubicBezTo>
                    <a:pt x="18768" y="1154889"/>
                    <a:pt x="0" y="1136120"/>
                    <a:pt x="0" y="1112968"/>
                  </a:cubicBezTo>
                  <a:lnTo>
                    <a:pt x="0" y="41920"/>
                  </a:lnTo>
                  <a:cubicBezTo>
                    <a:pt x="0" y="18768"/>
                    <a:pt x="18768" y="0"/>
                    <a:pt x="41920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05505" cy="1202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9596" y="3138296"/>
            <a:ext cx="1839524" cy="18395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A91"/>
            </a:solidFill>
            <a:ln w="28575" cap="sq">
              <a:solidFill>
                <a:srgbClr val="423F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17984" y="4445227"/>
            <a:ext cx="7941316" cy="4813073"/>
            <a:chOff x="0" y="0"/>
            <a:chExt cx="1905505" cy="11548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05505" cy="1154889"/>
            </a:xfrm>
            <a:custGeom>
              <a:avLst/>
              <a:gdLst/>
              <a:ahLst/>
              <a:cxnLst/>
              <a:rect l="l" t="t" r="r" b="b"/>
              <a:pathLst>
                <a:path w="1905505" h="1154889">
                  <a:moveTo>
                    <a:pt x="41920" y="0"/>
                  </a:moveTo>
                  <a:lnTo>
                    <a:pt x="1863585" y="0"/>
                  </a:lnTo>
                  <a:cubicBezTo>
                    <a:pt x="1886737" y="0"/>
                    <a:pt x="1905505" y="18768"/>
                    <a:pt x="1905505" y="41920"/>
                  </a:cubicBezTo>
                  <a:lnTo>
                    <a:pt x="1905505" y="1112968"/>
                  </a:lnTo>
                  <a:cubicBezTo>
                    <a:pt x="1905505" y="1136120"/>
                    <a:pt x="1886737" y="1154889"/>
                    <a:pt x="1863585" y="1154889"/>
                  </a:cubicBezTo>
                  <a:lnTo>
                    <a:pt x="41920" y="1154889"/>
                  </a:lnTo>
                  <a:cubicBezTo>
                    <a:pt x="18768" y="1154889"/>
                    <a:pt x="0" y="1136120"/>
                    <a:pt x="0" y="1112968"/>
                  </a:cubicBezTo>
                  <a:lnTo>
                    <a:pt x="0" y="41920"/>
                  </a:lnTo>
                  <a:cubicBezTo>
                    <a:pt x="0" y="18768"/>
                    <a:pt x="18768" y="0"/>
                    <a:pt x="41920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05505" cy="1202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68880" y="3138296"/>
            <a:ext cx="1839524" cy="18395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A91"/>
            </a:solidFill>
            <a:ln w="28575" cap="sq">
              <a:solidFill>
                <a:srgbClr val="423F3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56181" y="4977820"/>
            <a:ext cx="4486354" cy="4178226"/>
          </a:xfrm>
          <a:custGeom>
            <a:avLst/>
            <a:gdLst/>
            <a:ahLst/>
            <a:cxnLst/>
            <a:rect l="l" t="t" r="r" b="b"/>
            <a:pathLst>
              <a:path w="4486354" h="4178226">
                <a:moveTo>
                  <a:pt x="0" y="0"/>
                </a:moveTo>
                <a:lnTo>
                  <a:pt x="4486354" y="0"/>
                </a:lnTo>
                <a:lnTo>
                  <a:pt x="4486354" y="4178225"/>
                </a:lnTo>
                <a:lnTo>
                  <a:pt x="0" y="4178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11868" y="5009433"/>
            <a:ext cx="4753548" cy="4146613"/>
          </a:xfrm>
          <a:custGeom>
            <a:avLst/>
            <a:gdLst/>
            <a:ahLst/>
            <a:cxnLst/>
            <a:rect l="l" t="t" r="r" b="b"/>
            <a:pathLst>
              <a:path w="4753548" h="4146613">
                <a:moveTo>
                  <a:pt x="0" y="0"/>
                </a:moveTo>
                <a:lnTo>
                  <a:pt x="4753548" y="0"/>
                </a:lnTo>
                <a:lnTo>
                  <a:pt x="4753548" y="4146612"/>
                </a:lnTo>
                <a:lnTo>
                  <a:pt x="0" y="414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46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013290"/>
            <a:ext cx="16230600" cy="175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082"/>
              </a:lnSpc>
              <a:spcBef>
                <a:spcPct val="0"/>
              </a:spcBef>
            </a:pPr>
            <a:r>
              <a:rPr lang="en-US" sz="11088">
                <a:solidFill>
                  <a:srgbClr val="423F34"/>
                </a:solidFill>
                <a:latin typeface="Open Sans Extra Bold"/>
              </a:rPr>
              <a:t>Simulation Results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35532" y="3373758"/>
            <a:ext cx="1527652" cy="130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38"/>
              </a:lnSpc>
              <a:spcBef>
                <a:spcPct val="0"/>
              </a:spcBef>
            </a:pPr>
            <a:r>
              <a:rPr lang="en-US" sz="8140" u="none">
                <a:solidFill>
                  <a:srgbClr val="423F34"/>
                </a:solidFill>
                <a:latin typeface="Open Sans Extra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62557" y="3373758"/>
            <a:ext cx="1527652" cy="130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38"/>
              </a:lnSpc>
              <a:spcBef>
                <a:spcPct val="0"/>
              </a:spcBef>
            </a:pPr>
            <a:r>
              <a:rPr lang="en-US" sz="8140" u="none">
                <a:solidFill>
                  <a:srgbClr val="423F34"/>
                </a:solidFill>
                <a:latin typeface="Open Sans Extra Bold"/>
              </a:rPr>
              <a:t>02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442073"/>
            <a:ext cx="10676250" cy="6470663"/>
            <a:chOff x="0" y="0"/>
            <a:chExt cx="1905505" cy="1154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5505" cy="1154889"/>
            </a:xfrm>
            <a:custGeom>
              <a:avLst/>
              <a:gdLst/>
              <a:ahLst/>
              <a:cxnLst/>
              <a:rect l="l" t="t" r="r" b="b"/>
              <a:pathLst>
                <a:path w="1905505" h="1154889">
                  <a:moveTo>
                    <a:pt x="31182" y="0"/>
                  </a:moveTo>
                  <a:lnTo>
                    <a:pt x="1874324" y="0"/>
                  </a:lnTo>
                  <a:cubicBezTo>
                    <a:pt x="1891545" y="0"/>
                    <a:pt x="1905505" y="13960"/>
                    <a:pt x="1905505" y="31182"/>
                  </a:cubicBezTo>
                  <a:lnTo>
                    <a:pt x="1905505" y="1123707"/>
                  </a:lnTo>
                  <a:cubicBezTo>
                    <a:pt x="1905505" y="1131977"/>
                    <a:pt x="1902220" y="1139908"/>
                    <a:pt x="1896372" y="1145756"/>
                  </a:cubicBezTo>
                  <a:cubicBezTo>
                    <a:pt x="1890525" y="1151604"/>
                    <a:pt x="1882593" y="1154889"/>
                    <a:pt x="1874324" y="1154889"/>
                  </a:cubicBezTo>
                  <a:lnTo>
                    <a:pt x="31182" y="1154889"/>
                  </a:lnTo>
                  <a:cubicBezTo>
                    <a:pt x="13960" y="1154889"/>
                    <a:pt x="0" y="1140928"/>
                    <a:pt x="0" y="1123707"/>
                  </a:cubicBezTo>
                  <a:lnTo>
                    <a:pt x="0" y="31182"/>
                  </a:lnTo>
                  <a:cubicBezTo>
                    <a:pt x="0" y="22912"/>
                    <a:pt x="3285" y="14981"/>
                    <a:pt x="9133" y="9133"/>
                  </a:cubicBezTo>
                  <a:cubicBezTo>
                    <a:pt x="14981" y="3285"/>
                    <a:pt x="22912" y="0"/>
                    <a:pt x="31182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05505" cy="1202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74445" y="1685044"/>
            <a:ext cx="2184760" cy="218476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A91"/>
            </a:solidFill>
            <a:ln w="28575" cap="sq">
              <a:solidFill>
                <a:srgbClr val="423F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4950" y="6408884"/>
            <a:ext cx="5554350" cy="3366381"/>
            <a:chOff x="0" y="0"/>
            <a:chExt cx="1905505" cy="11548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05505" cy="1154889"/>
            </a:xfrm>
            <a:custGeom>
              <a:avLst/>
              <a:gdLst/>
              <a:ahLst/>
              <a:cxnLst/>
              <a:rect l="l" t="t" r="r" b="b"/>
              <a:pathLst>
                <a:path w="1905505" h="1154889">
                  <a:moveTo>
                    <a:pt x="59935" y="0"/>
                  </a:moveTo>
                  <a:lnTo>
                    <a:pt x="1845570" y="0"/>
                  </a:lnTo>
                  <a:cubicBezTo>
                    <a:pt x="1878671" y="0"/>
                    <a:pt x="1905505" y="26834"/>
                    <a:pt x="1905505" y="59935"/>
                  </a:cubicBezTo>
                  <a:lnTo>
                    <a:pt x="1905505" y="1094953"/>
                  </a:lnTo>
                  <a:cubicBezTo>
                    <a:pt x="1905505" y="1110849"/>
                    <a:pt x="1899191" y="1126094"/>
                    <a:pt x="1887950" y="1137334"/>
                  </a:cubicBezTo>
                  <a:cubicBezTo>
                    <a:pt x="1876710" y="1148574"/>
                    <a:pt x="1861466" y="1154889"/>
                    <a:pt x="1845570" y="1154889"/>
                  </a:cubicBezTo>
                  <a:lnTo>
                    <a:pt x="59935" y="1154889"/>
                  </a:lnTo>
                  <a:cubicBezTo>
                    <a:pt x="44040" y="1154889"/>
                    <a:pt x="28795" y="1148574"/>
                    <a:pt x="17555" y="1137334"/>
                  </a:cubicBezTo>
                  <a:cubicBezTo>
                    <a:pt x="6315" y="1126094"/>
                    <a:pt x="0" y="1110849"/>
                    <a:pt x="0" y="1094953"/>
                  </a:cubicBezTo>
                  <a:lnTo>
                    <a:pt x="0" y="59935"/>
                  </a:lnTo>
                  <a:cubicBezTo>
                    <a:pt x="0" y="44040"/>
                    <a:pt x="6315" y="28795"/>
                    <a:pt x="17555" y="17555"/>
                  </a:cubicBezTo>
                  <a:cubicBezTo>
                    <a:pt x="28795" y="6315"/>
                    <a:pt x="44040" y="0"/>
                    <a:pt x="59935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05505" cy="1202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38821" y="5494785"/>
            <a:ext cx="1286608" cy="12866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A91"/>
            </a:solidFill>
            <a:ln w="28575" cap="sq">
              <a:solidFill>
                <a:srgbClr val="423F3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12576" y="3869804"/>
            <a:ext cx="6488576" cy="6042932"/>
          </a:xfrm>
          <a:custGeom>
            <a:avLst/>
            <a:gdLst/>
            <a:ahLst/>
            <a:cxnLst/>
            <a:rect l="l" t="t" r="r" b="b"/>
            <a:pathLst>
              <a:path w="6488576" h="6042932">
                <a:moveTo>
                  <a:pt x="0" y="0"/>
                </a:moveTo>
                <a:lnTo>
                  <a:pt x="6488576" y="0"/>
                </a:lnTo>
                <a:lnTo>
                  <a:pt x="6488576" y="6042932"/>
                </a:lnTo>
                <a:lnTo>
                  <a:pt x="0" y="604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819751" y="6803504"/>
            <a:ext cx="3324748" cy="2900242"/>
          </a:xfrm>
          <a:custGeom>
            <a:avLst/>
            <a:gdLst/>
            <a:ahLst/>
            <a:cxnLst/>
            <a:rect l="l" t="t" r="r" b="b"/>
            <a:pathLst>
              <a:path w="3324748" h="2900242">
                <a:moveTo>
                  <a:pt x="0" y="0"/>
                </a:moveTo>
                <a:lnTo>
                  <a:pt x="3324748" y="0"/>
                </a:lnTo>
                <a:lnTo>
                  <a:pt x="3324748" y="2900242"/>
                </a:lnTo>
                <a:lnTo>
                  <a:pt x="0" y="2900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46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-66675"/>
            <a:ext cx="16230600" cy="175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082"/>
              </a:lnSpc>
              <a:spcBef>
                <a:spcPct val="0"/>
              </a:spcBef>
            </a:pPr>
            <a:r>
              <a:rPr lang="en-US" sz="11088">
                <a:solidFill>
                  <a:srgbClr val="423F34"/>
                </a:solidFill>
                <a:latin typeface="Open Sans Extra Bold"/>
              </a:rPr>
              <a:t>Simulation Results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59647" y="1986736"/>
            <a:ext cx="1814356" cy="15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78"/>
              </a:lnSpc>
              <a:spcBef>
                <a:spcPct val="0"/>
              </a:spcBef>
            </a:pPr>
            <a:r>
              <a:rPr lang="en-US" sz="9667" u="none">
                <a:solidFill>
                  <a:srgbClr val="423F34"/>
                </a:solidFill>
                <a:latin typeface="Open Sans Extra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04341" y="5658483"/>
            <a:ext cx="1068477" cy="911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0"/>
              </a:lnSpc>
              <a:spcBef>
                <a:spcPct val="0"/>
              </a:spcBef>
            </a:pPr>
            <a:r>
              <a:rPr lang="en-US" sz="5693" u="none">
                <a:solidFill>
                  <a:srgbClr val="423F34"/>
                </a:solidFill>
                <a:latin typeface="Open Sans Extra Bold"/>
              </a:rPr>
              <a:t>02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45227"/>
            <a:ext cx="7941316" cy="4813073"/>
            <a:chOff x="0" y="0"/>
            <a:chExt cx="1905505" cy="1154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5505" cy="1154889"/>
            </a:xfrm>
            <a:custGeom>
              <a:avLst/>
              <a:gdLst/>
              <a:ahLst/>
              <a:cxnLst/>
              <a:rect l="l" t="t" r="r" b="b"/>
              <a:pathLst>
                <a:path w="1905505" h="1154889">
                  <a:moveTo>
                    <a:pt x="41920" y="0"/>
                  </a:moveTo>
                  <a:lnTo>
                    <a:pt x="1863585" y="0"/>
                  </a:lnTo>
                  <a:cubicBezTo>
                    <a:pt x="1886737" y="0"/>
                    <a:pt x="1905505" y="18768"/>
                    <a:pt x="1905505" y="41920"/>
                  </a:cubicBezTo>
                  <a:lnTo>
                    <a:pt x="1905505" y="1112968"/>
                  </a:lnTo>
                  <a:cubicBezTo>
                    <a:pt x="1905505" y="1136120"/>
                    <a:pt x="1886737" y="1154889"/>
                    <a:pt x="1863585" y="1154889"/>
                  </a:cubicBezTo>
                  <a:lnTo>
                    <a:pt x="41920" y="1154889"/>
                  </a:lnTo>
                  <a:cubicBezTo>
                    <a:pt x="18768" y="1154889"/>
                    <a:pt x="0" y="1136120"/>
                    <a:pt x="0" y="1112968"/>
                  </a:cubicBezTo>
                  <a:lnTo>
                    <a:pt x="0" y="41920"/>
                  </a:lnTo>
                  <a:cubicBezTo>
                    <a:pt x="0" y="18768"/>
                    <a:pt x="18768" y="0"/>
                    <a:pt x="41920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05505" cy="1202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9596" y="3138296"/>
            <a:ext cx="1839524" cy="18395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A91"/>
            </a:solidFill>
            <a:ln w="28575" cap="sq">
              <a:solidFill>
                <a:srgbClr val="423F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17984" y="4445227"/>
            <a:ext cx="7941316" cy="4813073"/>
            <a:chOff x="0" y="0"/>
            <a:chExt cx="1905505" cy="11548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05505" cy="1154889"/>
            </a:xfrm>
            <a:custGeom>
              <a:avLst/>
              <a:gdLst/>
              <a:ahLst/>
              <a:cxnLst/>
              <a:rect l="l" t="t" r="r" b="b"/>
              <a:pathLst>
                <a:path w="1905505" h="1154889">
                  <a:moveTo>
                    <a:pt x="41920" y="0"/>
                  </a:moveTo>
                  <a:lnTo>
                    <a:pt x="1863585" y="0"/>
                  </a:lnTo>
                  <a:cubicBezTo>
                    <a:pt x="1886737" y="0"/>
                    <a:pt x="1905505" y="18768"/>
                    <a:pt x="1905505" y="41920"/>
                  </a:cubicBezTo>
                  <a:lnTo>
                    <a:pt x="1905505" y="1112968"/>
                  </a:lnTo>
                  <a:cubicBezTo>
                    <a:pt x="1905505" y="1136120"/>
                    <a:pt x="1886737" y="1154889"/>
                    <a:pt x="1863585" y="1154889"/>
                  </a:cubicBezTo>
                  <a:lnTo>
                    <a:pt x="41920" y="1154889"/>
                  </a:lnTo>
                  <a:cubicBezTo>
                    <a:pt x="18768" y="1154889"/>
                    <a:pt x="0" y="1136120"/>
                    <a:pt x="0" y="1112968"/>
                  </a:cubicBezTo>
                  <a:lnTo>
                    <a:pt x="0" y="41920"/>
                  </a:lnTo>
                  <a:cubicBezTo>
                    <a:pt x="0" y="18768"/>
                    <a:pt x="18768" y="0"/>
                    <a:pt x="41920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05505" cy="1202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68880" y="3138296"/>
            <a:ext cx="1839524" cy="18395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A91"/>
            </a:solidFill>
            <a:ln w="28575" cap="sq">
              <a:solidFill>
                <a:srgbClr val="423F3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56181" y="4977820"/>
            <a:ext cx="4486354" cy="4178226"/>
          </a:xfrm>
          <a:custGeom>
            <a:avLst/>
            <a:gdLst/>
            <a:ahLst/>
            <a:cxnLst/>
            <a:rect l="l" t="t" r="r" b="b"/>
            <a:pathLst>
              <a:path w="4486354" h="4178226">
                <a:moveTo>
                  <a:pt x="0" y="0"/>
                </a:moveTo>
                <a:lnTo>
                  <a:pt x="4486354" y="0"/>
                </a:lnTo>
                <a:lnTo>
                  <a:pt x="4486354" y="4178225"/>
                </a:lnTo>
                <a:lnTo>
                  <a:pt x="0" y="4178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11868" y="5009433"/>
            <a:ext cx="4753548" cy="4146613"/>
          </a:xfrm>
          <a:custGeom>
            <a:avLst/>
            <a:gdLst/>
            <a:ahLst/>
            <a:cxnLst/>
            <a:rect l="l" t="t" r="r" b="b"/>
            <a:pathLst>
              <a:path w="4753548" h="4146613">
                <a:moveTo>
                  <a:pt x="0" y="0"/>
                </a:moveTo>
                <a:lnTo>
                  <a:pt x="4753548" y="0"/>
                </a:lnTo>
                <a:lnTo>
                  <a:pt x="4753548" y="4146612"/>
                </a:lnTo>
                <a:lnTo>
                  <a:pt x="0" y="414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46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013290"/>
            <a:ext cx="16230600" cy="175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082"/>
              </a:lnSpc>
              <a:spcBef>
                <a:spcPct val="0"/>
              </a:spcBef>
            </a:pPr>
            <a:r>
              <a:rPr lang="en-US" sz="11088">
                <a:solidFill>
                  <a:srgbClr val="423F34"/>
                </a:solidFill>
                <a:latin typeface="Open Sans Extra Bold"/>
              </a:rPr>
              <a:t>Simulation Results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35532" y="3373758"/>
            <a:ext cx="1527652" cy="130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38"/>
              </a:lnSpc>
              <a:spcBef>
                <a:spcPct val="0"/>
              </a:spcBef>
            </a:pPr>
            <a:r>
              <a:rPr lang="en-US" sz="8140" u="none">
                <a:solidFill>
                  <a:srgbClr val="423F34"/>
                </a:solidFill>
                <a:latin typeface="Open Sans Extra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62557" y="3373758"/>
            <a:ext cx="1527652" cy="130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38"/>
              </a:lnSpc>
              <a:spcBef>
                <a:spcPct val="0"/>
              </a:spcBef>
            </a:pPr>
            <a:r>
              <a:rPr lang="en-US" sz="8140" u="none">
                <a:solidFill>
                  <a:srgbClr val="423F34"/>
                </a:solidFill>
                <a:latin typeface="Open Sans Extra Bold"/>
              </a:rPr>
              <a:t>02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364" y="6873144"/>
            <a:ext cx="5339363" cy="3236082"/>
            <a:chOff x="0" y="0"/>
            <a:chExt cx="1905505" cy="1154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5505" cy="1154889"/>
            </a:xfrm>
            <a:custGeom>
              <a:avLst/>
              <a:gdLst/>
              <a:ahLst/>
              <a:cxnLst/>
              <a:rect l="l" t="t" r="r" b="b"/>
              <a:pathLst>
                <a:path w="1905505" h="1154889">
                  <a:moveTo>
                    <a:pt x="62349" y="0"/>
                  </a:moveTo>
                  <a:lnTo>
                    <a:pt x="1843156" y="0"/>
                  </a:lnTo>
                  <a:cubicBezTo>
                    <a:pt x="1859692" y="0"/>
                    <a:pt x="1875551" y="6569"/>
                    <a:pt x="1887244" y="18262"/>
                  </a:cubicBezTo>
                  <a:cubicBezTo>
                    <a:pt x="1898936" y="29954"/>
                    <a:pt x="1905505" y="45813"/>
                    <a:pt x="1905505" y="62349"/>
                  </a:cubicBezTo>
                  <a:lnTo>
                    <a:pt x="1905505" y="1092540"/>
                  </a:lnTo>
                  <a:cubicBezTo>
                    <a:pt x="1905505" y="1109076"/>
                    <a:pt x="1898936" y="1124935"/>
                    <a:pt x="1887244" y="1136627"/>
                  </a:cubicBezTo>
                  <a:cubicBezTo>
                    <a:pt x="1875551" y="1148320"/>
                    <a:pt x="1859692" y="1154889"/>
                    <a:pt x="1843156" y="1154889"/>
                  </a:cubicBezTo>
                  <a:lnTo>
                    <a:pt x="62349" y="1154889"/>
                  </a:lnTo>
                  <a:cubicBezTo>
                    <a:pt x="45813" y="1154889"/>
                    <a:pt x="29954" y="1148320"/>
                    <a:pt x="18262" y="1136627"/>
                  </a:cubicBezTo>
                  <a:cubicBezTo>
                    <a:pt x="6569" y="1124935"/>
                    <a:pt x="0" y="1109076"/>
                    <a:pt x="0" y="1092540"/>
                  </a:cubicBezTo>
                  <a:lnTo>
                    <a:pt x="0" y="62349"/>
                  </a:lnTo>
                  <a:cubicBezTo>
                    <a:pt x="0" y="45813"/>
                    <a:pt x="6569" y="29954"/>
                    <a:pt x="18262" y="18262"/>
                  </a:cubicBezTo>
                  <a:cubicBezTo>
                    <a:pt x="29954" y="6569"/>
                    <a:pt x="45813" y="0"/>
                    <a:pt x="62349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05505" cy="1202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34641" y="5994426"/>
            <a:ext cx="1236809" cy="12368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A91"/>
            </a:solidFill>
            <a:ln w="28575" cap="sq">
              <a:solidFill>
                <a:srgbClr val="423F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22727" y="3420179"/>
            <a:ext cx="11036573" cy="6689047"/>
            <a:chOff x="0" y="0"/>
            <a:chExt cx="1905505" cy="11548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05505" cy="1154889"/>
            </a:xfrm>
            <a:custGeom>
              <a:avLst/>
              <a:gdLst/>
              <a:ahLst/>
              <a:cxnLst/>
              <a:rect l="l" t="t" r="r" b="b"/>
              <a:pathLst>
                <a:path w="1905505" h="1154889">
                  <a:moveTo>
                    <a:pt x="30164" y="0"/>
                  </a:moveTo>
                  <a:lnTo>
                    <a:pt x="1875342" y="0"/>
                  </a:lnTo>
                  <a:cubicBezTo>
                    <a:pt x="1892001" y="0"/>
                    <a:pt x="1905505" y="13505"/>
                    <a:pt x="1905505" y="30164"/>
                  </a:cubicBezTo>
                  <a:lnTo>
                    <a:pt x="1905505" y="1124725"/>
                  </a:lnTo>
                  <a:cubicBezTo>
                    <a:pt x="1905505" y="1141384"/>
                    <a:pt x="1892001" y="1154889"/>
                    <a:pt x="1875342" y="1154889"/>
                  </a:cubicBezTo>
                  <a:lnTo>
                    <a:pt x="30164" y="1154889"/>
                  </a:lnTo>
                  <a:cubicBezTo>
                    <a:pt x="13505" y="1154889"/>
                    <a:pt x="0" y="1141384"/>
                    <a:pt x="0" y="1124725"/>
                  </a:cubicBezTo>
                  <a:lnTo>
                    <a:pt x="0" y="30164"/>
                  </a:lnTo>
                  <a:cubicBezTo>
                    <a:pt x="0" y="13505"/>
                    <a:pt x="13505" y="0"/>
                    <a:pt x="30164" y="0"/>
                  </a:cubicBezTo>
                  <a:close/>
                </a:path>
              </a:pathLst>
            </a:custGeom>
            <a:solidFill>
              <a:srgbClr val="F4CA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05505" cy="1202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88975" y="1992630"/>
            <a:ext cx="1904077" cy="19040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A91"/>
            </a:solidFill>
            <a:ln w="28575" cap="sq">
              <a:solidFill>
                <a:srgbClr val="423F3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044840" y="7231234"/>
            <a:ext cx="3016411" cy="2809240"/>
          </a:xfrm>
          <a:custGeom>
            <a:avLst/>
            <a:gdLst/>
            <a:ahLst/>
            <a:cxnLst/>
            <a:rect l="l" t="t" r="r" b="b"/>
            <a:pathLst>
              <a:path w="3016411" h="2809240">
                <a:moveTo>
                  <a:pt x="0" y="0"/>
                </a:moveTo>
                <a:lnTo>
                  <a:pt x="3016411" y="0"/>
                </a:lnTo>
                <a:lnTo>
                  <a:pt x="3016411" y="2809241"/>
                </a:lnTo>
                <a:lnTo>
                  <a:pt x="0" y="2809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219501" y="3896707"/>
            <a:ext cx="7043025" cy="6143767"/>
          </a:xfrm>
          <a:custGeom>
            <a:avLst/>
            <a:gdLst/>
            <a:ahLst/>
            <a:cxnLst/>
            <a:rect l="l" t="t" r="r" b="b"/>
            <a:pathLst>
              <a:path w="7043025" h="6143767">
                <a:moveTo>
                  <a:pt x="0" y="0"/>
                </a:moveTo>
                <a:lnTo>
                  <a:pt x="7043025" y="0"/>
                </a:lnTo>
                <a:lnTo>
                  <a:pt x="7043025" y="6143768"/>
                </a:lnTo>
                <a:lnTo>
                  <a:pt x="0" y="61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46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-66675"/>
            <a:ext cx="16230600" cy="175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082"/>
              </a:lnSpc>
              <a:spcBef>
                <a:spcPct val="0"/>
              </a:spcBef>
            </a:pPr>
            <a:r>
              <a:rPr lang="en-US" sz="11088">
                <a:solidFill>
                  <a:srgbClr val="423F34"/>
                </a:solidFill>
                <a:latin typeface="Open Sans Extra Bold"/>
              </a:rPr>
              <a:t>Simulation Results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39485" y="6168994"/>
            <a:ext cx="1027120" cy="85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0"/>
              </a:lnSpc>
              <a:spcBef>
                <a:spcPct val="0"/>
              </a:spcBef>
            </a:pPr>
            <a:r>
              <a:rPr lang="en-US" sz="5473" u="none">
                <a:solidFill>
                  <a:srgbClr val="423F34"/>
                </a:solidFill>
                <a:latin typeface="Open Sans Extra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50383" y="2248221"/>
            <a:ext cx="1581260" cy="133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00"/>
              </a:lnSpc>
              <a:spcBef>
                <a:spcPct val="0"/>
              </a:spcBef>
            </a:pPr>
            <a:r>
              <a:rPr lang="en-US" sz="8425" u="none">
                <a:solidFill>
                  <a:srgbClr val="423F34"/>
                </a:solidFill>
                <a:latin typeface="Open Sans Extra Bold"/>
              </a:rPr>
              <a:t>02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49080" y="0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583762" y="1942788"/>
            <a:ext cx="11120476" cy="6039614"/>
            <a:chOff x="0" y="0"/>
            <a:chExt cx="10262791" cy="5573799"/>
          </a:xfrm>
        </p:grpSpPr>
        <p:sp>
          <p:nvSpPr>
            <p:cNvPr id="5" name="Freeform 5"/>
            <p:cNvSpPr/>
            <p:nvPr/>
          </p:nvSpPr>
          <p:spPr>
            <a:xfrm>
              <a:off x="-9098" y="-6509"/>
              <a:ext cx="10277122" cy="5605852"/>
            </a:xfrm>
            <a:custGeom>
              <a:avLst/>
              <a:gdLst/>
              <a:ahLst/>
              <a:cxnLst/>
              <a:rect l="l" t="t" r="r" b="b"/>
              <a:pathLst>
                <a:path w="10277122" h="5605852">
                  <a:moveTo>
                    <a:pt x="63030" y="5012299"/>
                  </a:moveTo>
                  <a:cubicBezTo>
                    <a:pt x="63030" y="5012299"/>
                    <a:pt x="0" y="4765735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9384049" y="6965"/>
                  </a:cubicBezTo>
                  <a:cubicBezTo>
                    <a:pt x="9600797" y="16819"/>
                    <a:pt x="9805112" y="36481"/>
                    <a:pt x="9939300" y="101690"/>
                  </a:cubicBezTo>
                  <a:cubicBezTo>
                    <a:pt x="10195346" y="226120"/>
                    <a:pt x="10277122" y="459160"/>
                    <a:pt x="10271634" y="704684"/>
                  </a:cubicBezTo>
                  <a:cubicBezTo>
                    <a:pt x="10271634" y="704684"/>
                    <a:pt x="10228346" y="1013073"/>
                    <a:pt x="10235779" y="1248607"/>
                  </a:cubicBezTo>
                  <a:cubicBezTo>
                    <a:pt x="10242903" y="4754101"/>
                    <a:pt x="10250059" y="4949703"/>
                    <a:pt x="10250059" y="4949703"/>
                  </a:cubicBezTo>
                  <a:cubicBezTo>
                    <a:pt x="10233378" y="5165436"/>
                    <a:pt x="10118734" y="5376047"/>
                    <a:pt x="9921864" y="5487671"/>
                  </a:cubicBezTo>
                  <a:cubicBezTo>
                    <a:pt x="9771513" y="5572920"/>
                    <a:pt x="9573482" y="5588018"/>
                    <a:pt x="7612270" y="5577276"/>
                  </a:cubicBezTo>
                  <a:cubicBezTo>
                    <a:pt x="645952" y="5572000"/>
                    <a:pt x="384604" y="5605852"/>
                    <a:pt x="254278" y="5496695"/>
                  </a:cubicBezTo>
                  <a:cubicBezTo>
                    <a:pt x="145767" y="5405810"/>
                    <a:pt x="81795" y="5212498"/>
                    <a:pt x="63030" y="5012299"/>
                  </a:cubicBezTo>
                  <a:close/>
                </a:path>
              </a:pathLst>
            </a:custGeom>
            <a:solidFill>
              <a:srgbClr val="F8F6F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816701" y="2539381"/>
            <a:ext cx="8664758" cy="199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>
                <a:solidFill>
                  <a:srgbClr val="5E3023"/>
                </a:solidFill>
                <a:latin typeface="Hertical Smooth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5244597" y="5170876"/>
            <a:ext cx="7798805" cy="4087424"/>
          </a:xfrm>
          <a:custGeom>
            <a:avLst/>
            <a:gdLst/>
            <a:ahLst/>
            <a:cxnLst/>
            <a:rect l="l" t="t" r="r" b="b"/>
            <a:pathLst>
              <a:path w="7798805" h="4087424">
                <a:moveTo>
                  <a:pt x="0" y="0"/>
                </a:moveTo>
                <a:lnTo>
                  <a:pt x="7798806" y="0"/>
                </a:lnTo>
                <a:lnTo>
                  <a:pt x="7798806" y="4087424"/>
                </a:lnTo>
                <a:lnTo>
                  <a:pt x="0" y="4087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434432">
            <a:off x="1087471" y="1119233"/>
            <a:ext cx="1483455" cy="1924294"/>
          </a:xfrm>
          <a:custGeom>
            <a:avLst/>
            <a:gdLst/>
            <a:ahLst/>
            <a:cxnLst/>
            <a:rect l="l" t="t" r="r" b="b"/>
            <a:pathLst>
              <a:path w="1483455" h="1924294">
                <a:moveTo>
                  <a:pt x="0" y="0"/>
                </a:moveTo>
                <a:lnTo>
                  <a:pt x="1483455" y="0"/>
                </a:lnTo>
                <a:lnTo>
                  <a:pt x="1483455" y="1924294"/>
                </a:lnTo>
                <a:lnTo>
                  <a:pt x="0" y="1924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11195">
            <a:off x="15654924" y="7393633"/>
            <a:ext cx="1528941" cy="1983296"/>
          </a:xfrm>
          <a:custGeom>
            <a:avLst/>
            <a:gdLst/>
            <a:ahLst/>
            <a:cxnLst/>
            <a:rect l="l" t="t" r="r" b="b"/>
            <a:pathLst>
              <a:path w="1528941" h="1983296">
                <a:moveTo>
                  <a:pt x="0" y="0"/>
                </a:moveTo>
                <a:lnTo>
                  <a:pt x="1528940" y="0"/>
                </a:lnTo>
                <a:lnTo>
                  <a:pt x="1528940" y="1983296"/>
                </a:lnTo>
                <a:lnTo>
                  <a:pt x="0" y="1983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511383" y="1762591"/>
            <a:ext cx="7747917" cy="6761819"/>
          </a:xfrm>
          <a:custGeom>
            <a:avLst/>
            <a:gdLst/>
            <a:ahLst/>
            <a:cxnLst/>
            <a:rect l="l" t="t" r="r" b="b"/>
            <a:pathLst>
              <a:path w="7747917" h="6761819">
                <a:moveTo>
                  <a:pt x="7747917" y="0"/>
                </a:moveTo>
                <a:lnTo>
                  <a:pt x="0" y="0"/>
                </a:lnTo>
                <a:lnTo>
                  <a:pt x="0" y="6761818"/>
                </a:lnTo>
                <a:lnTo>
                  <a:pt x="7747917" y="6761818"/>
                </a:lnTo>
                <a:lnTo>
                  <a:pt x="77479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015319"/>
            <a:ext cx="8482683" cy="1671891"/>
            <a:chOff x="0" y="0"/>
            <a:chExt cx="3350676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0676" cy="660400"/>
            </a:xfrm>
            <a:custGeom>
              <a:avLst/>
              <a:gdLst/>
              <a:ahLst/>
              <a:cxnLst/>
              <a:rect l="l" t="t" r="r" b="b"/>
              <a:pathLst>
                <a:path w="3350676" h="660400">
                  <a:moveTo>
                    <a:pt x="32262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26216" y="0"/>
                  </a:lnTo>
                  <a:cubicBezTo>
                    <a:pt x="3294796" y="0"/>
                    <a:pt x="3350676" y="55880"/>
                    <a:pt x="3350676" y="124460"/>
                  </a:cubicBezTo>
                  <a:lnTo>
                    <a:pt x="3350676" y="535940"/>
                  </a:lnTo>
                  <a:cubicBezTo>
                    <a:pt x="3350676" y="604520"/>
                    <a:pt x="3294796" y="660400"/>
                    <a:pt x="3226216" y="660400"/>
                  </a:cubicBezTo>
                  <a:close/>
                </a:path>
              </a:pathLst>
            </a:custGeom>
            <a:solidFill>
              <a:srgbClr val="EFA54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7778" y="4721582"/>
            <a:ext cx="8544526" cy="380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3614">
                <a:solidFill>
                  <a:srgbClr val="000000"/>
                </a:solidFill>
                <a:latin typeface="Mali"/>
              </a:rPr>
              <a:t>Truyền thông là quá trình truyền tải, trao đổi, tương tác giữa 2 hoặc nhiều người nhằm giao tiếp, kết nối...    </a:t>
            </a:r>
          </a:p>
          <a:p>
            <a:pPr algn="ctr">
              <a:lnSpc>
                <a:spcPts val="5060"/>
              </a:lnSpc>
            </a:pPr>
            <a:endParaRPr lang="en-US" sz="3614">
              <a:solidFill>
                <a:srgbClr val="000000"/>
              </a:solidFill>
              <a:latin typeface="Mali"/>
            </a:endParaRPr>
          </a:p>
          <a:p>
            <a:pPr algn="ctr">
              <a:lnSpc>
                <a:spcPts val="5060"/>
              </a:lnSpc>
            </a:pPr>
            <a:r>
              <a:rPr lang="en-US" sz="3614">
                <a:solidFill>
                  <a:srgbClr val="000000"/>
                </a:solidFill>
                <a:latin typeface="Mali"/>
              </a:rPr>
              <a:t>Truyền thông đã được phát triển trong thời đại tiền công nghiệp.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3914" y="2043258"/>
            <a:ext cx="7990854" cy="225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 dirty="0">
                <a:solidFill>
                  <a:srgbClr val="000000"/>
                </a:solidFill>
                <a:latin typeface="Biski Semi-Bold"/>
              </a:rPr>
              <a:t>Introduction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8593" y="12561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38920" y="0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99741" y="5461713"/>
            <a:ext cx="1837483" cy="503011"/>
          </a:xfrm>
          <a:custGeom>
            <a:avLst/>
            <a:gdLst/>
            <a:ahLst/>
            <a:cxnLst/>
            <a:rect l="l" t="t" r="r" b="b"/>
            <a:pathLst>
              <a:path w="1837483" h="503011">
                <a:moveTo>
                  <a:pt x="0" y="0"/>
                </a:moveTo>
                <a:lnTo>
                  <a:pt x="1837483" y="0"/>
                </a:lnTo>
                <a:lnTo>
                  <a:pt x="1837483" y="503011"/>
                </a:lnTo>
                <a:lnTo>
                  <a:pt x="0" y="503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85760" y="5461713"/>
            <a:ext cx="1837483" cy="503011"/>
          </a:xfrm>
          <a:custGeom>
            <a:avLst/>
            <a:gdLst/>
            <a:ahLst/>
            <a:cxnLst/>
            <a:rect l="l" t="t" r="r" b="b"/>
            <a:pathLst>
              <a:path w="1837483" h="503011">
                <a:moveTo>
                  <a:pt x="0" y="0"/>
                </a:moveTo>
                <a:lnTo>
                  <a:pt x="1837482" y="0"/>
                </a:lnTo>
                <a:lnTo>
                  <a:pt x="1837482" y="503011"/>
                </a:lnTo>
                <a:lnTo>
                  <a:pt x="0" y="503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0985" y="4747984"/>
            <a:ext cx="1602201" cy="1668960"/>
          </a:xfrm>
          <a:custGeom>
            <a:avLst/>
            <a:gdLst/>
            <a:ahLst/>
            <a:cxnLst/>
            <a:rect l="l" t="t" r="r" b="b"/>
            <a:pathLst>
              <a:path w="1602201" h="1668960">
                <a:moveTo>
                  <a:pt x="0" y="0"/>
                </a:moveTo>
                <a:lnTo>
                  <a:pt x="1602201" y="0"/>
                </a:lnTo>
                <a:lnTo>
                  <a:pt x="1602201" y="1668960"/>
                </a:lnTo>
                <a:lnTo>
                  <a:pt x="0" y="166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50053" y="4965561"/>
            <a:ext cx="124406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>
                <a:solidFill>
                  <a:srgbClr val="F8F6F4"/>
                </a:solidFill>
                <a:latin typeface="Hertical Smooth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1453" y="6628419"/>
            <a:ext cx="292126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5E3023"/>
                </a:solidFill>
                <a:latin typeface="Hertical Smooth"/>
              </a:rPr>
              <a:t>the first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2215" y="7132421"/>
            <a:ext cx="3099741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5E3023">
                    <a:alpha val="81961"/>
                  </a:srgbClr>
                </a:solidFill>
                <a:latin typeface="Be Vietnam"/>
              </a:rPr>
              <a:t>Thời kỳ tiền công nghiệp</a:t>
            </a:r>
          </a:p>
        </p:txBody>
      </p:sp>
      <p:sp>
        <p:nvSpPr>
          <p:cNvPr id="10" name="Freeform 10"/>
          <p:cNvSpPr/>
          <p:nvPr/>
        </p:nvSpPr>
        <p:spPr>
          <a:xfrm>
            <a:off x="5673958" y="4827031"/>
            <a:ext cx="1602201" cy="1668960"/>
          </a:xfrm>
          <a:custGeom>
            <a:avLst/>
            <a:gdLst/>
            <a:ahLst/>
            <a:cxnLst/>
            <a:rect l="l" t="t" r="r" b="b"/>
            <a:pathLst>
              <a:path w="1602201" h="1668960">
                <a:moveTo>
                  <a:pt x="0" y="0"/>
                </a:moveTo>
                <a:lnTo>
                  <a:pt x="1602202" y="0"/>
                </a:lnTo>
                <a:lnTo>
                  <a:pt x="1602202" y="1668960"/>
                </a:lnTo>
                <a:lnTo>
                  <a:pt x="0" y="166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53027" y="5044609"/>
            <a:ext cx="124406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>
                <a:solidFill>
                  <a:srgbClr val="F8F6F4"/>
                </a:solidFill>
                <a:latin typeface="Hertical Smooth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14427" y="6707467"/>
            <a:ext cx="292126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5E3023"/>
                </a:solidFill>
                <a:latin typeface="Hertical Smooth"/>
              </a:rPr>
              <a:t>The second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33666" y="7132421"/>
            <a:ext cx="3282786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5E3023">
                    <a:alpha val="81961"/>
                  </a:srgbClr>
                </a:solidFill>
                <a:latin typeface="Be Vietnam"/>
              </a:rPr>
              <a:t>Điện thoại đầu tiên xuất hiện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254732" y="4827031"/>
            <a:ext cx="1602201" cy="1668960"/>
          </a:xfrm>
          <a:custGeom>
            <a:avLst/>
            <a:gdLst/>
            <a:ahLst/>
            <a:cxnLst/>
            <a:rect l="l" t="t" r="r" b="b"/>
            <a:pathLst>
              <a:path w="1602201" h="1668960">
                <a:moveTo>
                  <a:pt x="0" y="0"/>
                </a:moveTo>
                <a:lnTo>
                  <a:pt x="1602201" y="0"/>
                </a:lnTo>
                <a:lnTo>
                  <a:pt x="1602201" y="1668960"/>
                </a:lnTo>
                <a:lnTo>
                  <a:pt x="0" y="166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433800" y="5044609"/>
            <a:ext cx="124406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>
                <a:solidFill>
                  <a:srgbClr val="F8F6F4"/>
                </a:solidFill>
                <a:latin typeface="Hertical Smooth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95200" y="6707467"/>
            <a:ext cx="292126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5E3023"/>
                </a:solidFill>
                <a:latin typeface="Hertical Smooth"/>
              </a:rPr>
              <a:t>the fourth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89474" y="7132421"/>
            <a:ext cx="333271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5E3023">
                    <a:alpha val="81961"/>
                  </a:srgbClr>
                </a:solidFill>
                <a:latin typeface="Be Vietnam"/>
              </a:rPr>
              <a:t>Cách mạng công nghệ thông tin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46374" y="1034471"/>
            <a:ext cx="5995253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200">
                <a:solidFill>
                  <a:srgbClr val="5E3023"/>
                </a:solidFill>
                <a:latin typeface="Hertical Smooth"/>
              </a:rPr>
              <a:t>progress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37224" y="2662951"/>
            <a:ext cx="865857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5E3023">
                    <a:alpha val="81961"/>
                  </a:srgbClr>
                </a:solidFill>
                <a:latin typeface="Be Vietnam"/>
              </a:rPr>
              <a:t>Các hình thức truyền thông tin vô tuyến</a:t>
            </a:r>
          </a:p>
        </p:txBody>
      </p:sp>
      <p:sp>
        <p:nvSpPr>
          <p:cNvPr id="20" name="Freeform 20"/>
          <p:cNvSpPr/>
          <p:nvPr/>
        </p:nvSpPr>
        <p:spPr>
          <a:xfrm rot="-1061952">
            <a:off x="16903800" y="8721036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53509" y="1028700"/>
            <a:ext cx="1376956" cy="1786146"/>
          </a:xfrm>
          <a:custGeom>
            <a:avLst/>
            <a:gdLst/>
            <a:ahLst/>
            <a:cxnLst/>
            <a:rect l="l" t="t" r="r" b="b"/>
            <a:pathLst>
              <a:path w="1376956" h="1786146">
                <a:moveTo>
                  <a:pt x="0" y="0"/>
                </a:moveTo>
                <a:lnTo>
                  <a:pt x="1376956" y="0"/>
                </a:lnTo>
                <a:lnTo>
                  <a:pt x="1376956" y="1786146"/>
                </a:lnTo>
                <a:lnTo>
                  <a:pt x="0" y="1786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492034" y="5461713"/>
            <a:ext cx="1837483" cy="503011"/>
          </a:xfrm>
          <a:custGeom>
            <a:avLst/>
            <a:gdLst/>
            <a:ahLst/>
            <a:cxnLst/>
            <a:rect l="l" t="t" r="r" b="b"/>
            <a:pathLst>
              <a:path w="1837483" h="503011">
                <a:moveTo>
                  <a:pt x="0" y="0"/>
                </a:moveTo>
                <a:lnTo>
                  <a:pt x="1837483" y="0"/>
                </a:lnTo>
                <a:lnTo>
                  <a:pt x="1837483" y="503011"/>
                </a:lnTo>
                <a:lnTo>
                  <a:pt x="0" y="503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462811" y="4827031"/>
            <a:ext cx="1602201" cy="1668960"/>
          </a:xfrm>
          <a:custGeom>
            <a:avLst/>
            <a:gdLst/>
            <a:ahLst/>
            <a:cxnLst/>
            <a:rect l="l" t="t" r="r" b="b"/>
            <a:pathLst>
              <a:path w="1602201" h="1668960">
                <a:moveTo>
                  <a:pt x="0" y="0"/>
                </a:moveTo>
                <a:lnTo>
                  <a:pt x="1602201" y="0"/>
                </a:lnTo>
                <a:lnTo>
                  <a:pt x="1602201" y="1668960"/>
                </a:lnTo>
                <a:lnTo>
                  <a:pt x="0" y="166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641879" y="5044609"/>
            <a:ext cx="124406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>
                <a:solidFill>
                  <a:srgbClr val="F8F6F4"/>
                </a:solidFill>
                <a:latin typeface="Hertical Smooth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03279" y="6707467"/>
            <a:ext cx="292126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5E3023"/>
                </a:solidFill>
                <a:latin typeface="Hertical Smooth"/>
              </a:rPr>
              <a:t>The third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97553" y="7132421"/>
            <a:ext cx="333271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5E3023">
                    <a:alpha val="81961"/>
                  </a:srgbClr>
                </a:solidFill>
                <a:latin typeface="Be Vietnam"/>
              </a:rPr>
              <a:t>Truyền thông vô tuyến ra đời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7902" y="0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1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1" y="10287000"/>
                </a:lnTo>
                <a:lnTo>
                  <a:pt x="9138921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38920" y="0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03720" y="5764382"/>
            <a:ext cx="1837483" cy="503011"/>
          </a:xfrm>
          <a:custGeom>
            <a:avLst/>
            <a:gdLst/>
            <a:ahLst/>
            <a:cxnLst/>
            <a:rect l="l" t="t" r="r" b="b"/>
            <a:pathLst>
              <a:path w="1837483" h="503011">
                <a:moveTo>
                  <a:pt x="0" y="0"/>
                </a:moveTo>
                <a:lnTo>
                  <a:pt x="1837482" y="0"/>
                </a:lnTo>
                <a:lnTo>
                  <a:pt x="1837482" y="503011"/>
                </a:lnTo>
                <a:lnTo>
                  <a:pt x="0" y="503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18281" y="5899604"/>
            <a:ext cx="1096486" cy="300163"/>
          </a:xfrm>
          <a:custGeom>
            <a:avLst/>
            <a:gdLst/>
            <a:ahLst/>
            <a:cxnLst/>
            <a:rect l="l" t="t" r="r" b="b"/>
            <a:pathLst>
              <a:path w="1096486" h="300163">
                <a:moveTo>
                  <a:pt x="0" y="0"/>
                </a:moveTo>
                <a:lnTo>
                  <a:pt x="1096486" y="0"/>
                </a:lnTo>
                <a:lnTo>
                  <a:pt x="1096486" y="300163"/>
                </a:lnTo>
                <a:lnTo>
                  <a:pt x="0" y="30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87319" y="1568438"/>
            <a:ext cx="1602201" cy="1668960"/>
          </a:xfrm>
          <a:custGeom>
            <a:avLst/>
            <a:gdLst/>
            <a:ahLst/>
            <a:cxnLst/>
            <a:rect l="l" t="t" r="r" b="b"/>
            <a:pathLst>
              <a:path w="1602201" h="1668960">
                <a:moveTo>
                  <a:pt x="0" y="0"/>
                </a:moveTo>
                <a:lnTo>
                  <a:pt x="1602201" y="0"/>
                </a:lnTo>
                <a:lnTo>
                  <a:pt x="1602201" y="1668960"/>
                </a:lnTo>
                <a:lnTo>
                  <a:pt x="0" y="166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98427" y="5520869"/>
            <a:ext cx="956086" cy="995923"/>
          </a:xfrm>
          <a:custGeom>
            <a:avLst/>
            <a:gdLst/>
            <a:ahLst/>
            <a:cxnLst/>
            <a:rect l="l" t="t" r="r" b="b"/>
            <a:pathLst>
              <a:path w="956086" h="995923">
                <a:moveTo>
                  <a:pt x="0" y="0"/>
                </a:moveTo>
                <a:lnTo>
                  <a:pt x="956086" y="0"/>
                </a:lnTo>
                <a:lnTo>
                  <a:pt x="956086" y="995922"/>
                </a:lnTo>
                <a:lnTo>
                  <a:pt x="0" y="995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15587" y="5520869"/>
            <a:ext cx="956086" cy="995923"/>
          </a:xfrm>
          <a:custGeom>
            <a:avLst/>
            <a:gdLst/>
            <a:ahLst/>
            <a:cxnLst/>
            <a:rect l="l" t="t" r="r" b="b"/>
            <a:pathLst>
              <a:path w="956086" h="995923">
                <a:moveTo>
                  <a:pt x="0" y="0"/>
                </a:moveTo>
                <a:lnTo>
                  <a:pt x="956085" y="0"/>
                </a:lnTo>
                <a:lnTo>
                  <a:pt x="956085" y="995922"/>
                </a:lnTo>
                <a:lnTo>
                  <a:pt x="0" y="995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61952">
            <a:off x="16903800" y="8721036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3509" y="1028700"/>
            <a:ext cx="1376956" cy="1786146"/>
          </a:xfrm>
          <a:custGeom>
            <a:avLst/>
            <a:gdLst/>
            <a:ahLst/>
            <a:cxnLst/>
            <a:rect l="l" t="t" r="r" b="b"/>
            <a:pathLst>
              <a:path w="1376956" h="1786146">
                <a:moveTo>
                  <a:pt x="0" y="0"/>
                </a:moveTo>
                <a:lnTo>
                  <a:pt x="1376956" y="0"/>
                </a:lnTo>
                <a:lnTo>
                  <a:pt x="1376956" y="1786146"/>
                </a:lnTo>
                <a:lnTo>
                  <a:pt x="0" y="1786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66995" y="5899604"/>
            <a:ext cx="1096486" cy="300163"/>
          </a:xfrm>
          <a:custGeom>
            <a:avLst/>
            <a:gdLst/>
            <a:ahLst/>
            <a:cxnLst/>
            <a:rect l="l" t="t" r="r" b="b"/>
            <a:pathLst>
              <a:path w="1096486" h="300163">
                <a:moveTo>
                  <a:pt x="0" y="0"/>
                </a:moveTo>
                <a:lnTo>
                  <a:pt x="1096486" y="0"/>
                </a:lnTo>
                <a:lnTo>
                  <a:pt x="1096486" y="300163"/>
                </a:lnTo>
                <a:lnTo>
                  <a:pt x="0" y="30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56092" y="5520869"/>
            <a:ext cx="956086" cy="995923"/>
          </a:xfrm>
          <a:custGeom>
            <a:avLst/>
            <a:gdLst/>
            <a:ahLst/>
            <a:cxnLst/>
            <a:rect l="l" t="t" r="r" b="b"/>
            <a:pathLst>
              <a:path w="956086" h="995923">
                <a:moveTo>
                  <a:pt x="0" y="0"/>
                </a:moveTo>
                <a:lnTo>
                  <a:pt x="956085" y="0"/>
                </a:lnTo>
                <a:lnTo>
                  <a:pt x="956085" y="995922"/>
                </a:lnTo>
                <a:lnTo>
                  <a:pt x="0" y="995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66987" y="4266923"/>
            <a:ext cx="7642865" cy="4499737"/>
          </a:xfrm>
          <a:custGeom>
            <a:avLst/>
            <a:gdLst/>
            <a:ahLst/>
            <a:cxnLst/>
            <a:rect l="l" t="t" r="r" b="b"/>
            <a:pathLst>
              <a:path w="7642865" h="4499737">
                <a:moveTo>
                  <a:pt x="0" y="0"/>
                </a:moveTo>
                <a:lnTo>
                  <a:pt x="7642865" y="0"/>
                </a:lnTo>
                <a:lnTo>
                  <a:pt x="7642865" y="4499737"/>
                </a:lnTo>
                <a:lnTo>
                  <a:pt x="0" y="44997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66387" y="1786016"/>
            <a:ext cx="124406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>
                <a:solidFill>
                  <a:srgbClr val="F8F6F4"/>
                </a:solidFill>
                <a:latin typeface="Hertical Smooth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8511" y="3132623"/>
            <a:ext cx="292126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5E3023"/>
                </a:solidFill>
                <a:latin typeface="Hertical Smooth"/>
              </a:rPr>
              <a:t>the first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44767" y="3473618"/>
            <a:ext cx="476875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5E3023">
                    <a:alpha val="81961"/>
                  </a:srgbClr>
                </a:solidFill>
                <a:latin typeface="Be Vietnam"/>
              </a:rPr>
              <a:t>Thời kỳ tiền công nghiệp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05283" y="5640557"/>
            <a:ext cx="742374" cy="5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2864">
                <a:solidFill>
                  <a:srgbClr val="F8F6F4"/>
                </a:solidFill>
                <a:latin typeface="Hertical Smooth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04864" y="6638833"/>
            <a:ext cx="1743213" cy="28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432">
                <a:solidFill>
                  <a:srgbClr val="5E3023"/>
                </a:solidFill>
                <a:latin typeface="Hertical Smooth"/>
              </a:rPr>
              <a:t>The second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96998" y="6903785"/>
            <a:ext cx="1958945" cy="70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4"/>
              </a:lnSpc>
              <a:spcBef>
                <a:spcPct val="0"/>
              </a:spcBef>
            </a:pPr>
            <a:r>
              <a:rPr lang="en-US" sz="1790">
                <a:solidFill>
                  <a:srgbClr val="5E3023">
                    <a:alpha val="81961"/>
                  </a:srgbClr>
                </a:solidFill>
                <a:latin typeface="Be Vietnam"/>
              </a:rPr>
              <a:t>Điện thoại đầu tiên xuất hiện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922443" y="5640557"/>
            <a:ext cx="742374" cy="5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2864">
                <a:solidFill>
                  <a:srgbClr val="F8F6F4"/>
                </a:solidFill>
                <a:latin typeface="Hertical Smooth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2023" y="6638833"/>
            <a:ext cx="1743213" cy="28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432">
                <a:solidFill>
                  <a:srgbClr val="5E3023"/>
                </a:solidFill>
                <a:latin typeface="Hertical Smooth"/>
              </a:rPr>
              <a:t>the fourth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99259" y="6903785"/>
            <a:ext cx="1988741" cy="70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4"/>
              </a:lnSpc>
              <a:spcBef>
                <a:spcPct val="0"/>
              </a:spcBef>
            </a:pPr>
            <a:r>
              <a:rPr lang="en-US" sz="1790">
                <a:solidFill>
                  <a:srgbClr val="5E3023">
                    <a:alpha val="81961"/>
                  </a:srgbClr>
                </a:solidFill>
                <a:latin typeface="Be Vietnam"/>
              </a:rPr>
              <a:t>Cách mạng công nghệ thông tin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13519" y="-295275"/>
            <a:ext cx="5995253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200">
                <a:solidFill>
                  <a:srgbClr val="5E3023"/>
                </a:solidFill>
                <a:latin typeface="Hertical Smooth"/>
              </a:rPr>
              <a:t>progress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04369" y="1333205"/>
            <a:ext cx="865857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5E3023">
                    <a:alpha val="81961"/>
                  </a:srgbClr>
                </a:solidFill>
                <a:latin typeface="Be Vietnam"/>
              </a:rPr>
              <a:t>Các hình thức truyền thông tin vô tuyến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62947" y="5640557"/>
            <a:ext cx="742374" cy="5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2864">
                <a:solidFill>
                  <a:srgbClr val="F8F6F4"/>
                </a:solidFill>
                <a:latin typeface="Hertical Smooth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62528" y="6638833"/>
            <a:ext cx="1743213" cy="28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432">
                <a:solidFill>
                  <a:srgbClr val="5E3023"/>
                </a:solidFill>
                <a:latin typeface="Hertical Smooth"/>
              </a:rPr>
              <a:t>The third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39764" y="6903785"/>
            <a:ext cx="1988741" cy="70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4"/>
              </a:lnSpc>
              <a:spcBef>
                <a:spcPct val="0"/>
              </a:spcBef>
            </a:pPr>
            <a:r>
              <a:rPr lang="en-US" sz="1790">
                <a:solidFill>
                  <a:srgbClr val="5E3023">
                    <a:alpha val="81961"/>
                  </a:srgbClr>
                </a:solidFill>
                <a:latin typeface="Be Vietnam"/>
              </a:rPr>
              <a:t>Truyền thông vô tuyến ra đời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2044" y="-41854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0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23474" y="5534296"/>
            <a:ext cx="1099171" cy="300898"/>
          </a:xfrm>
          <a:custGeom>
            <a:avLst/>
            <a:gdLst/>
            <a:ahLst/>
            <a:cxnLst/>
            <a:rect l="l" t="t" r="r" b="b"/>
            <a:pathLst>
              <a:path w="1099171" h="300898">
                <a:moveTo>
                  <a:pt x="0" y="0"/>
                </a:moveTo>
                <a:lnTo>
                  <a:pt x="1099170" y="0"/>
                </a:lnTo>
                <a:lnTo>
                  <a:pt x="1099170" y="300898"/>
                </a:lnTo>
                <a:lnTo>
                  <a:pt x="0" y="3008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48603" y="5433239"/>
            <a:ext cx="1837483" cy="503011"/>
          </a:xfrm>
          <a:custGeom>
            <a:avLst/>
            <a:gdLst/>
            <a:ahLst/>
            <a:cxnLst/>
            <a:rect l="l" t="t" r="r" b="b"/>
            <a:pathLst>
              <a:path w="1837483" h="503011">
                <a:moveTo>
                  <a:pt x="0" y="0"/>
                </a:moveTo>
                <a:lnTo>
                  <a:pt x="1837483" y="0"/>
                </a:lnTo>
                <a:lnTo>
                  <a:pt x="1837483" y="503011"/>
                </a:lnTo>
                <a:lnTo>
                  <a:pt x="0" y="503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9884" y="5107347"/>
            <a:ext cx="958427" cy="998361"/>
          </a:xfrm>
          <a:custGeom>
            <a:avLst/>
            <a:gdLst/>
            <a:ahLst/>
            <a:cxnLst/>
            <a:rect l="l" t="t" r="r" b="b"/>
            <a:pathLst>
              <a:path w="958427" h="998361">
                <a:moveTo>
                  <a:pt x="0" y="0"/>
                </a:moveTo>
                <a:lnTo>
                  <a:pt x="958427" y="0"/>
                </a:lnTo>
                <a:lnTo>
                  <a:pt x="958427" y="998362"/>
                </a:lnTo>
                <a:lnTo>
                  <a:pt x="0" y="998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85136" y="1921773"/>
            <a:ext cx="1602201" cy="1668960"/>
          </a:xfrm>
          <a:custGeom>
            <a:avLst/>
            <a:gdLst/>
            <a:ahLst/>
            <a:cxnLst/>
            <a:rect l="l" t="t" r="r" b="b"/>
            <a:pathLst>
              <a:path w="1602201" h="1668960">
                <a:moveTo>
                  <a:pt x="0" y="0"/>
                </a:moveTo>
                <a:lnTo>
                  <a:pt x="1602202" y="0"/>
                </a:lnTo>
                <a:lnTo>
                  <a:pt x="1602202" y="1668960"/>
                </a:lnTo>
                <a:lnTo>
                  <a:pt x="0" y="166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46692" y="5107347"/>
            <a:ext cx="980098" cy="1020935"/>
          </a:xfrm>
          <a:custGeom>
            <a:avLst/>
            <a:gdLst/>
            <a:ahLst/>
            <a:cxnLst/>
            <a:rect l="l" t="t" r="r" b="b"/>
            <a:pathLst>
              <a:path w="980098" h="1020935">
                <a:moveTo>
                  <a:pt x="0" y="0"/>
                </a:moveTo>
                <a:lnTo>
                  <a:pt x="980097" y="0"/>
                </a:lnTo>
                <a:lnTo>
                  <a:pt x="980097" y="1020935"/>
                </a:lnTo>
                <a:lnTo>
                  <a:pt x="0" y="1020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61952">
            <a:off x="16903800" y="8721036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3509" y="1028700"/>
            <a:ext cx="1376956" cy="1786146"/>
          </a:xfrm>
          <a:custGeom>
            <a:avLst/>
            <a:gdLst/>
            <a:ahLst/>
            <a:cxnLst/>
            <a:rect l="l" t="t" r="r" b="b"/>
            <a:pathLst>
              <a:path w="1376956" h="1786146">
                <a:moveTo>
                  <a:pt x="0" y="0"/>
                </a:moveTo>
                <a:lnTo>
                  <a:pt x="1376956" y="0"/>
                </a:lnTo>
                <a:lnTo>
                  <a:pt x="1376956" y="1786146"/>
                </a:lnTo>
                <a:lnTo>
                  <a:pt x="0" y="1786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656696" y="5495594"/>
            <a:ext cx="1124024" cy="307702"/>
          </a:xfrm>
          <a:custGeom>
            <a:avLst/>
            <a:gdLst/>
            <a:ahLst/>
            <a:cxnLst/>
            <a:rect l="l" t="t" r="r" b="b"/>
            <a:pathLst>
              <a:path w="1124024" h="307702">
                <a:moveTo>
                  <a:pt x="0" y="0"/>
                </a:moveTo>
                <a:lnTo>
                  <a:pt x="1124024" y="0"/>
                </a:lnTo>
                <a:lnTo>
                  <a:pt x="1124024" y="307702"/>
                </a:lnTo>
                <a:lnTo>
                  <a:pt x="0" y="30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415381" y="5107347"/>
            <a:ext cx="980098" cy="1020935"/>
          </a:xfrm>
          <a:custGeom>
            <a:avLst/>
            <a:gdLst/>
            <a:ahLst/>
            <a:cxnLst/>
            <a:rect l="l" t="t" r="r" b="b"/>
            <a:pathLst>
              <a:path w="980098" h="1020935">
                <a:moveTo>
                  <a:pt x="0" y="0"/>
                </a:moveTo>
                <a:lnTo>
                  <a:pt x="980098" y="0"/>
                </a:lnTo>
                <a:lnTo>
                  <a:pt x="980098" y="1020935"/>
                </a:lnTo>
                <a:lnTo>
                  <a:pt x="0" y="1020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95396" y="4501579"/>
            <a:ext cx="6181683" cy="5785421"/>
          </a:xfrm>
          <a:custGeom>
            <a:avLst/>
            <a:gdLst/>
            <a:ahLst/>
            <a:cxnLst/>
            <a:rect l="l" t="t" r="r" b="b"/>
            <a:pathLst>
              <a:path w="6181683" h="5785421">
                <a:moveTo>
                  <a:pt x="0" y="0"/>
                </a:moveTo>
                <a:lnTo>
                  <a:pt x="6181682" y="0"/>
                </a:lnTo>
                <a:lnTo>
                  <a:pt x="6181682" y="5785421"/>
                </a:lnTo>
                <a:lnTo>
                  <a:pt x="0" y="57854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17002" y="5227632"/>
            <a:ext cx="744192" cy="56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871">
                <a:solidFill>
                  <a:srgbClr val="F8F6F4"/>
                </a:solidFill>
                <a:latin typeface="Hertical Smooth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5357" y="6228213"/>
            <a:ext cx="1747482" cy="28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435">
                <a:solidFill>
                  <a:srgbClr val="5E3023"/>
                </a:solidFill>
                <a:latin typeface="Hertical Smooth"/>
              </a:rPr>
              <a:t>the first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1975" y="6541099"/>
            <a:ext cx="1854246" cy="704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1794">
                <a:solidFill>
                  <a:srgbClr val="5E3023">
                    <a:alpha val="81961"/>
                  </a:srgbClr>
                </a:solidFill>
                <a:latin typeface="Be Vietnam"/>
              </a:rPr>
              <a:t>Thời kỳ tiền công nghiệp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64205" y="2139350"/>
            <a:ext cx="124406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>
                <a:solidFill>
                  <a:srgbClr val="F8F6F4"/>
                </a:solidFill>
                <a:latin typeface="Hertical Smooth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25605" y="3531934"/>
            <a:ext cx="292126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5E3023"/>
                </a:solidFill>
                <a:latin typeface="Hertical Smooth"/>
              </a:rPr>
              <a:t>The second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43437" y="3872929"/>
            <a:ext cx="52856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5E3023">
                    <a:alpha val="81961"/>
                  </a:srgbClr>
                </a:solidFill>
                <a:latin typeface="Be Vietnam"/>
              </a:rPr>
              <a:t>Điện thoại đầu tiên xuất hiện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456231" y="5242676"/>
            <a:ext cx="761018" cy="56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F8F6F4"/>
                </a:solidFill>
                <a:latin typeface="Hertical Smooth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943244" y="6264589"/>
            <a:ext cx="1786994" cy="27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</a:pPr>
            <a:r>
              <a:rPr lang="en-US" sz="1468">
                <a:solidFill>
                  <a:srgbClr val="5E3023"/>
                </a:solidFill>
                <a:latin typeface="Hertical Smooth"/>
              </a:rPr>
              <a:t>the fourth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17397" y="6517145"/>
            <a:ext cx="2038688" cy="728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6"/>
              </a:lnSpc>
              <a:spcBef>
                <a:spcPct val="0"/>
              </a:spcBef>
            </a:pPr>
            <a:r>
              <a:rPr lang="en-US" sz="1835">
                <a:solidFill>
                  <a:srgbClr val="5E3023">
                    <a:alpha val="81961"/>
                  </a:srgbClr>
                </a:solidFill>
                <a:latin typeface="Be Vietnam"/>
              </a:rPr>
              <a:t>Cách mạng công nghệ thông tin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00825" y="-337129"/>
            <a:ext cx="5995253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200">
                <a:solidFill>
                  <a:srgbClr val="5E3023"/>
                </a:solidFill>
                <a:latin typeface="Hertical Smooth"/>
              </a:rPr>
              <a:t>progress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91675" y="1291351"/>
            <a:ext cx="865857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5E3023">
                    <a:alpha val="81961"/>
                  </a:srgbClr>
                </a:solidFill>
                <a:latin typeface="Be Vietnam"/>
              </a:rPr>
              <a:t>Các hình thức truyền thông tin vô tuyến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24921" y="5242676"/>
            <a:ext cx="761018" cy="56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F8F6F4"/>
                </a:solidFill>
                <a:latin typeface="Hertical Smooth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11933" y="6264589"/>
            <a:ext cx="1786994" cy="27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</a:pPr>
            <a:r>
              <a:rPr lang="en-US" sz="1468">
                <a:solidFill>
                  <a:srgbClr val="5E3023"/>
                </a:solidFill>
                <a:latin typeface="Hertical Smooth"/>
              </a:rPr>
              <a:t>The third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86086" y="6517145"/>
            <a:ext cx="2038688" cy="728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6"/>
              </a:lnSpc>
              <a:spcBef>
                <a:spcPct val="0"/>
              </a:spcBef>
            </a:pPr>
            <a:r>
              <a:rPr lang="en-US" sz="1835">
                <a:solidFill>
                  <a:srgbClr val="5E3023">
                    <a:alpha val="81961"/>
                  </a:srgbClr>
                </a:solidFill>
                <a:latin typeface="Be Vietnam"/>
              </a:rPr>
              <a:t>Truyền thông vô tuyến ra đời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080" y="0"/>
            <a:ext cx="9138920" cy="10287000"/>
          </a:xfrm>
          <a:custGeom>
            <a:avLst/>
            <a:gdLst/>
            <a:ahLst/>
            <a:cxnLst/>
            <a:rect l="l" t="t" r="r" b="b"/>
            <a:pathLst>
              <a:path w="9138920" h="10287000">
                <a:moveTo>
                  <a:pt x="9138920" y="0"/>
                </a:moveTo>
                <a:lnTo>
                  <a:pt x="0" y="0"/>
                </a:lnTo>
                <a:lnTo>
                  <a:pt x="0" y="10287000"/>
                </a:lnTo>
                <a:lnTo>
                  <a:pt x="9138920" y="10287000"/>
                </a:lnTo>
                <a:lnTo>
                  <a:pt x="913892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25" b="-93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32545"/>
            <a:ext cx="9149080" cy="10287000"/>
          </a:xfrm>
          <a:custGeom>
            <a:avLst/>
            <a:gdLst/>
            <a:ahLst/>
            <a:cxnLst/>
            <a:rect l="l" t="t" r="r" b="b"/>
            <a:pathLst>
              <a:path w="9149080" h="10287000">
                <a:moveTo>
                  <a:pt x="0" y="0"/>
                </a:moveTo>
                <a:lnTo>
                  <a:pt x="9149080" y="0"/>
                </a:lnTo>
                <a:lnTo>
                  <a:pt x="9149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9391" b="-939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31636" y="5788558"/>
            <a:ext cx="1252740" cy="342938"/>
          </a:xfrm>
          <a:custGeom>
            <a:avLst/>
            <a:gdLst/>
            <a:ahLst/>
            <a:cxnLst/>
            <a:rect l="l" t="t" r="r" b="b"/>
            <a:pathLst>
              <a:path w="1252740" h="342938">
                <a:moveTo>
                  <a:pt x="0" y="0"/>
                </a:moveTo>
                <a:lnTo>
                  <a:pt x="1252740" y="0"/>
                </a:lnTo>
                <a:lnTo>
                  <a:pt x="1252740" y="342937"/>
                </a:lnTo>
                <a:lnTo>
                  <a:pt x="0" y="342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94600" y="5788558"/>
            <a:ext cx="1252740" cy="342938"/>
          </a:xfrm>
          <a:custGeom>
            <a:avLst/>
            <a:gdLst/>
            <a:ahLst/>
            <a:cxnLst/>
            <a:rect l="l" t="t" r="r" b="b"/>
            <a:pathLst>
              <a:path w="1252740" h="342938">
                <a:moveTo>
                  <a:pt x="0" y="0"/>
                </a:moveTo>
                <a:lnTo>
                  <a:pt x="1252740" y="0"/>
                </a:lnTo>
                <a:lnTo>
                  <a:pt x="1252740" y="342937"/>
                </a:lnTo>
                <a:lnTo>
                  <a:pt x="0" y="342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8491" y="5301959"/>
            <a:ext cx="1092333" cy="1137846"/>
          </a:xfrm>
          <a:custGeom>
            <a:avLst/>
            <a:gdLst/>
            <a:ahLst/>
            <a:cxnLst/>
            <a:rect l="l" t="t" r="r" b="b"/>
            <a:pathLst>
              <a:path w="1092333" h="1137846">
                <a:moveTo>
                  <a:pt x="0" y="0"/>
                </a:moveTo>
                <a:lnTo>
                  <a:pt x="1092333" y="0"/>
                </a:lnTo>
                <a:lnTo>
                  <a:pt x="1092333" y="1137846"/>
                </a:lnTo>
                <a:lnTo>
                  <a:pt x="0" y="1137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86660" y="5355851"/>
            <a:ext cx="1092333" cy="1137846"/>
          </a:xfrm>
          <a:custGeom>
            <a:avLst/>
            <a:gdLst/>
            <a:ahLst/>
            <a:cxnLst/>
            <a:rect l="l" t="t" r="r" b="b"/>
            <a:pathLst>
              <a:path w="1092333" h="1137846">
                <a:moveTo>
                  <a:pt x="0" y="0"/>
                </a:moveTo>
                <a:lnTo>
                  <a:pt x="1092333" y="0"/>
                </a:lnTo>
                <a:lnTo>
                  <a:pt x="1092333" y="1137846"/>
                </a:lnTo>
                <a:lnTo>
                  <a:pt x="0" y="1137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59259" y="5143500"/>
            <a:ext cx="1122528" cy="1169299"/>
          </a:xfrm>
          <a:custGeom>
            <a:avLst/>
            <a:gdLst/>
            <a:ahLst/>
            <a:cxnLst/>
            <a:rect l="l" t="t" r="r" b="b"/>
            <a:pathLst>
              <a:path w="1122528" h="1169299">
                <a:moveTo>
                  <a:pt x="0" y="0"/>
                </a:moveTo>
                <a:lnTo>
                  <a:pt x="1122528" y="0"/>
                </a:lnTo>
                <a:lnTo>
                  <a:pt x="1122528" y="1169299"/>
                </a:lnTo>
                <a:lnTo>
                  <a:pt x="0" y="1169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61952">
            <a:off x="16903800" y="8721036"/>
            <a:ext cx="1030238" cy="1336394"/>
          </a:xfrm>
          <a:custGeom>
            <a:avLst/>
            <a:gdLst/>
            <a:ahLst/>
            <a:cxnLst/>
            <a:rect l="l" t="t" r="r" b="b"/>
            <a:pathLst>
              <a:path w="1030238" h="1336394">
                <a:moveTo>
                  <a:pt x="0" y="0"/>
                </a:moveTo>
                <a:lnTo>
                  <a:pt x="1030238" y="0"/>
                </a:lnTo>
                <a:lnTo>
                  <a:pt x="1030238" y="1336394"/>
                </a:lnTo>
                <a:lnTo>
                  <a:pt x="0" y="1336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3509" y="1028700"/>
            <a:ext cx="1376956" cy="1786146"/>
          </a:xfrm>
          <a:custGeom>
            <a:avLst/>
            <a:gdLst/>
            <a:ahLst/>
            <a:cxnLst/>
            <a:rect l="l" t="t" r="r" b="b"/>
            <a:pathLst>
              <a:path w="1376956" h="1786146">
                <a:moveTo>
                  <a:pt x="0" y="0"/>
                </a:moveTo>
                <a:lnTo>
                  <a:pt x="1376956" y="0"/>
                </a:lnTo>
                <a:lnTo>
                  <a:pt x="1376956" y="1786146"/>
                </a:lnTo>
                <a:lnTo>
                  <a:pt x="0" y="1786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087471" y="5788558"/>
            <a:ext cx="1846524" cy="505486"/>
          </a:xfrm>
          <a:custGeom>
            <a:avLst/>
            <a:gdLst/>
            <a:ahLst/>
            <a:cxnLst/>
            <a:rect l="l" t="t" r="r" b="b"/>
            <a:pathLst>
              <a:path w="1846524" h="505486">
                <a:moveTo>
                  <a:pt x="0" y="0"/>
                </a:moveTo>
                <a:lnTo>
                  <a:pt x="1846525" y="0"/>
                </a:lnTo>
                <a:lnTo>
                  <a:pt x="1846525" y="505486"/>
                </a:lnTo>
                <a:lnTo>
                  <a:pt x="0" y="505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66305" y="2082298"/>
            <a:ext cx="1602201" cy="1668960"/>
          </a:xfrm>
          <a:custGeom>
            <a:avLst/>
            <a:gdLst/>
            <a:ahLst/>
            <a:cxnLst/>
            <a:rect l="l" t="t" r="r" b="b"/>
            <a:pathLst>
              <a:path w="1602201" h="1668960">
                <a:moveTo>
                  <a:pt x="0" y="0"/>
                </a:moveTo>
                <a:lnTo>
                  <a:pt x="1602201" y="0"/>
                </a:lnTo>
                <a:lnTo>
                  <a:pt x="1602201" y="1668959"/>
                </a:lnTo>
                <a:lnTo>
                  <a:pt x="0" y="1668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037865" y="4750597"/>
            <a:ext cx="6659081" cy="5027606"/>
          </a:xfrm>
          <a:custGeom>
            <a:avLst/>
            <a:gdLst/>
            <a:ahLst/>
            <a:cxnLst/>
            <a:rect l="l" t="t" r="r" b="b"/>
            <a:pathLst>
              <a:path w="6659081" h="5027606">
                <a:moveTo>
                  <a:pt x="0" y="0"/>
                </a:moveTo>
                <a:lnTo>
                  <a:pt x="6659081" y="0"/>
                </a:lnTo>
                <a:lnTo>
                  <a:pt x="6659081" y="5027607"/>
                </a:lnTo>
                <a:lnTo>
                  <a:pt x="0" y="50276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70575" y="5456349"/>
            <a:ext cx="848166" cy="62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4"/>
              </a:lnSpc>
            </a:pPr>
            <a:r>
              <a:rPr lang="en-US" sz="3272">
                <a:solidFill>
                  <a:srgbClr val="F8F6F4"/>
                </a:solidFill>
                <a:latin typeface="Hertical Smooth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8843" y="6588740"/>
            <a:ext cx="1991630" cy="31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7"/>
              </a:lnSpc>
            </a:pPr>
            <a:r>
              <a:rPr lang="en-US" sz="1636">
                <a:solidFill>
                  <a:srgbClr val="5E3023"/>
                </a:solidFill>
                <a:latin typeface="Hertical Smooth"/>
              </a:rPr>
              <a:t>the first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003" y="6935816"/>
            <a:ext cx="2113310" cy="80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2"/>
              </a:lnSpc>
              <a:spcBef>
                <a:spcPct val="0"/>
              </a:spcBef>
            </a:pPr>
            <a:r>
              <a:rPr lang="en-US" sz="2045">
                <a:solidFill>
                  <a:srgbClr val="5E3023">
                    <a:alpha val="81961"/>
                  </a:srgbClr>
                </a:solidFill>
                <a:latin typeface="Be Vietnam"/>
              </a:rPr>
              <a:t>Thời kỳ tiền công nghiệp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8744" y="5510241"/>
            <a:ext cx="848166" cy="62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4"/>
              </a:lnSpc>
            </a:pPr>
            <a:r>
              <a:rPr lang="en-US" sz="3272">
                <a:solidFill>
                  <a:srgbClr val="F8F6F4"/>
                </a:solidFill>
                <a:latin typeface="Hertical Smooth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37012" y="6642633"/>
            <a:ext cx="1991630" cy="31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7"/>
              </a:lnSpc>
            </a:pPr>
            <a:r>
              <a:rPr lang="en-US" sz="1636">
                <a:solidFill>
                  <a:srgbClr val="5E3023"/>
                </a:solidFill>
                <a:latin typeface="Hertical Smooth"/>
              </a:rPr>
              <a:t>The second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13774" y="6935816"/>
            <a:ext cx="2238105" cy="80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2"/>
              </a:lnSpc>
              <a:spcBef>
                <a:spcPct val="0"/>
              </a:spcBef>
            </a:pPr>
            <a:r>
              <a:rPr lang="en-US" sz="2045">
                <a:solidFill>
                  <a:srgbClr val="5E3023">
                    <a:alpha val="81961"/>
                  </a:srgbClr>
                </a:solidFill>
                <a:latin typeface="Be Vietnam"/>
              </a:rPr>
              <a:t>Điện thoại đầu tiên xuất hiện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4717" y="5296055"/>
            <a:ext cx="871611" cy="64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1"/>
              </a:lnSpc>
            </a:pPr>
            <a:r>
              <a:rPr lang="en-US" sz="3362">
                <a:solidFill>
                  <a:srgbClr val="F8F6F4"/>
                </a:solidFill>
                <a:latin typeface="Hertical Smooth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097181" y="6467695"/>
            <a:ext cx="2046684" cy="31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5"/>
              </a:lnSpc>
            </a:pPr>
            <a:r>
              <a:rPr lang="en-US" sz="1681">
                <a:solidFill>
                  <a:srgbClr val="5E3023"/>
                </a:solidFill>
                <a:latin typeface="Hertical Smooth"/>
              </a:rPr>
              <a:t>the fourth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953046" y="6769246"/>
            <a:ext cx="2334954" cy="82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2"/>
              </a:lnSpc>
              <a:spcBef>
                <a:spcPct val="0"/>
              </a:spcBef>
            </a:pPr>
            <a:r>
              <a:rPr lang="en-US" sz="2101">
                <a:solidFill>
                  <a:srgbClr val="5E3023">
                    <a:alpha val="81961"/>
                  </a:srgbClr>
                </a:solidFill>
                <a:latin typeface="Be Vietnam"/>
              </a:rPr>
              <a:t>Cách mạng công nghệ thông tin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23861" y="-162730"/>
            <a:ext cx="5995253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200">
                <a:solidFill>
                  <a:srgbClr val="5E3023"/>
                </a:solidFill>
                <a:latin typeface="Hertical Smooth"/>
              </a:rPr>
              <a:t>progress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14711" y="1465750"/>
            <a:ext cx="865857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5E3023">
                    <a:alpha val="81961"/>
                  </a:srgbClr>
                </a:solidFill>
                <a:latin typeface="Be Vietnam"/>
              </a:rPr>
              <a:t>Các hình thức truyền thông tin vô tuyến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45373" y="2299875"/>
            <a:ext cx="124406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>
                <a:solidFill>
                  <a:srgbClr val="F8F6F4"/>
                </a:solidFill>
                <a:latin typeface="Hertical Smooth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6774" y="3671135"/>
            <a:ext cx="292126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5E3023"/>
                </a:solidFill>
                <a:latin typeface="Hertical Smooth"/>
              </a:rPr>
              <a:t>The third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14813" y="4012130"/>
            <a:ext cx="530518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5E3023">
                    <a:alpha val="81961"/>
                  </a:srgbClr>
                </a:solidFill>
                <a:latin typeface="Be Vietnam"/>
              </a:rPr>
              <a:t>Truyền thông vô tuyến ra đời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1191</Words>
  <Application>Microsoft Office PowerPoint</Application>
  <PresentationFormat>Custom</PresentationFormat>
  <Paragraphs>225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3" baseType="lpstr">
      <vt:lpstr>League Spartan</vt:lpstr>
      <vt:lpstr>Canva Sans Bold</vt:lpstr>
      <vt:lpstr>Mali</vt:lpstr>
      <vt:lpstr>Be Vietnam</vt:lpstr>
      <vt:lpstr>BP Imperial</vt:lpstr>
      <vt:lpstr>Biski Semi-Bold</vt:lpstr>
      <vt:lpstr>Hertical Smooth</vt:lpstr>
      <vt:lpstr>Open Sans</vt:lpstr>
      <vt:lpstr>Calibri</vt:lpstr>
      <vt:lpstr>Biski Bold</vt:lpstr>
      <vt:lpstr>Open Sans Bold</vt:lpstr>
      <vt:lpstr>Arial</vt:lpstr>
      <vt:lpstr>Mali Bold</vt:lpstr>
      <vt:lpstr>Open Sans Extra Bold</vt:lpstr>
      <vt:lpstr>Quicksand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thông tin vô tuyến _ Group 3 _ N01 - 2023-2024</dc:title>
  <cp:lastModifiedBy>Admin</cp:lastModifiedBy>
  <cp:revision>4</cp:revision>
  <dcterms:created xsi:type="dcterms:W3CDTF">2006-08-16T00:00:00Z</dcterms:created>
  <dcterms:modified xsi:type="dcterms:W3CDTF">2023-11-23T14:28:42Z</dcterms:modified>
  <dc:identifier>DAFwNQzzNWI</dc:identifier>
</cp:coreProperties>
</file>